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723" r:id="rId5"/>
  </p:sldMasterIdLst>
  <p:notesMasterIdLst>
    <p:notesMasterId r:id="rId11"/>
  </p:notesMasterIdLst>
  <p:handoutMasterIdLst>
    <p:handoutMasterId r:id="rId12"/>
  </p:handoutMasterIdLst>
  <p:sldIdLst>
    <p:sldId id="261" r:id="rId6"/>
    <p:sldId id="288" r:id="rId7"/>
    <p:sldId id="289" r:id="rId8"/>
    <p:sldId id="290"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78160" autoAdjust="0"/>
  </p:normalViewPr>
  <p:slideViewPr>
    <p:cSldViewPr snapToGrid="0">
      <p:cViewPr varScale="1">
        <p:scale>
          <a:sx n="89" d="100"/>
          <a:sy n="89" d="100"/>
        </p:scale>
        <p:origin x="1302" y="84"/>
      </p:cViewPr>
      <p:guideLst/>
    </p:cSldViewPr>
  </p:slideViewPr>
  <p:notesTextViewPr>
    <p:cViewPr>
      <p:scale>
        <a:sx n="1" d="1"/>
        <a:sy n="1" d="1"/>
      </p:scale>
      <p:origin x="0" y="0"/>
    </p:cViewPr>
  </p:notesTextViewPr>
  <p:notesViewPr>
    <p:cSldViewPr snapToGrid="0"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6/9/2021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74834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5C0886A-CC2A-4255-ADA2-5CDC8149B279}" type="datetime1">
              <a:rPr lang="en-US" smtClean="0"/>
              <a:t>6/9/2021</a:t>
            </a:fld>
            <a:endParaRPr lang="en-US" dirty="0"/>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F17C63A2-4037-422A-B7D5-F7DA1CA2917B}" type="datetime1">
              <a:rPr lang="en-US" smtClean="0"/>
              <a:t>6/9/2021</a:t>
            </a:fld>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B41C1B3-147B-4E55-BD69-2F12B0144EB2}" type="datetime1">
              <a:rPr lang="en-US" smtClean="0"/>
              <a:t>6/9/2021</a:t>
            </a:fld>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474A79C-6CC4-42FD-9E1C-35146BAC5715}" type="datetime1">
              <a:rPr lang="en-US" smtClean="0"/>
              <a:t>6/9/2021</a:t>
            </a:fld>
            <a:endParaRPr lang="en-US" dirty="0"/>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39171031-6B55-40D8-AACE-994090B4E97B}" type="datetime1">
              <a:rPr lang="en-US" smtClean="0"/>
              <a:t>6/9/2021</a:t>
            </a:fld>
            <a:endParaRPr lang="en-US" dirty="0"/>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195B4CB3-E110-428F-BD82-9CF0234D9336}" type="datetime1">
              <a:rPr lang="en-US" smtClean="0"/>
              <a:t>6/9/2021</a:t>
            </a:fld>
            <a:endParaRPr lang="en-US" dirty="0"/>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9225A36-843B-4599-BB9E-3A5ED1D8C4B7}" type="datetime1">
              <a:rPr lang="en-US" smtClean="0"/>
              <a:t>6/9/2021</a:t>
            </a:fld>
            <a:endParaRPr lang="en-US" dirty="0"/>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BC331337-B183-4015-A4D8-5DBA9080F22C}" type="datetime1">
              <a:rPr lang="en-US" smtClean="0"/>
              <a:t>6/9/2021</a:t>
            </a:fld>
            <a:endParaRPr lang="en-US" dirty="0"/>
          </a:p>
        </p:txBody>
      </p:sp>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D307AB9-8146-43FE-93BB-0A24A1273EE6}" type="datetime1">
              <a:rPr lang="en-US" smtClean="0"/>
              <a:t>6/9/2021</a:t>
            </a:fld>
            <a:endParaRPr lang="en-US" dirty="0"/>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69E05716-3EE3-42B9-B48B-BC083A5FD690}" type="datetime1">
              <a:rPr lang="en-US" smtClean="0"/>
              <a:t>6/9/2021</a:t>
            </a:fld>
            <a:endParaRPr lang="en-US" dirty="0"/>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8676"/>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2E1AF8D-1629-4E7E-8FE8-8B129B5C4A14}" type="datetime1">
              <a:rPr lang="en-US" smtClean="0"/>
              <a:t>6/9/2021</a:t>
            </a:fld>
            <a:endParaRPr lang="en-US" dirty="0"/>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2" name="Date Placeholder 1"/>
          <p:cNvSpPr>
            <a:spLocks noGrp="1"/>
          </p:cNvSpPr>
          <p:nvPr>
            <p:ph type="dt" sz="half" idx="16"/>
          </p:nvPr>
        </p:nvSpPr>
        <p:spPr/>
        <p:txBody>
          <a:bodyPr/>
          <a:lstStyle/>
          <a:p>
            <a:fld id="{62A3C5D2-5AC2-4ADE-AD57-12F67C712458}" type="datetime1">
              <a:rPr lang="en-US" smtClean="0"/>
              <a:t>6/9/2021</a:t>
            </a:fld>
            <a:endParaRPr lang="en-US" dirty="0"/>
          </a:p>
        </p:txBody>
      </p:sp>
      <p:sp>
        <p:nvSpPr>
          <p:cNvPr id="4" name="Footer Placeholder 3"/>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FFB9FCF3-69CF-4885-B17E-15789AEB6D08}" type="datetime1">
              <a:rPr lang="en-US" smtClean="0"/>
              <a:t>6/9/2021</a:t>
            </a:fld>
            <a:endParaRPr lang="en-US" dirty="0"/>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69313F1-5002-42A1-8773-C2851FC15C14}" type="datetime1">
              <a:rPr lang="en-US" smtClean="0"/>
              <a:t>6/9/2021</a:t>
            </a:fld>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AC1603C-9780-4986-B5D7-38E3FABB6867}" type="datetime1">
              <a:rPr lang="en-US" smtClean="0"/>
              <a:t>6/9/2021</a:t>
            </a:fld>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0F4FF90-4072-44D0-B2A9-F61111C915A2}" type="datetime1">
              <a:rPr lang="en-US" smtClean="0"/>
              <a:t>6/9/2021</a:t>
            </a:fld>
            <a:endParaRPr lang="en-US" dirty="0"/>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D58D1B5F-ABFA-4A3C-BA4C-47631AE7A868}" type="datetime1">
              <a:rPr lang="en-US" smtClean="0"/>
              <a:t>6/9/2021</a:t>
            </a:fld>
            <a:endParaRPr lang="en-US"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829379BC-5493-46DE-ACB0-7E241377030F}" type="datetime1">
              <a:rPr lang="en-US" smtClean="0"/>
              <a:t>6/9/2021</a:t>
            </a:fld>
            <a:endParaRPr lang="en-US" dirty="0"/>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60F44404-F6BD-4895-AE9F-18D23BF18CF7}" type="datetime1">
              <a:rPr lang="en-US" smtClean="0"/>
              <a:t>6/9/2021</a:t>
            </a:fld>
            <a:endParaRPr lang="en-US" dirty="0"/>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9A1C5BC-CD53-4075-9B8E-867576D727C9}" type="datetime1">
              <a:rPr lang="en-US" smtClean="0"/>
              <a:t>6/9/2021</a:t>
            </a:fld>
            <a:endParaRPr lang="en-US" dirty="0"/>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20A6F534-CCF6-4A47-8281-9577A0581356}" type="datetime1">
              <a:rPr lang="en-US" smtClean="0"/>
              <a:t>6/9/2021</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hf sldNum="0" hdr="0" ft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16BDC7E-A398-44F6-B23E-962F2B05119D}" type="datetime1">
              <a:rPr lang="en-US" smtClean="0"/>
              <a:t>6/9/2021</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4000" y="654890"/>
            <a:ext cx="11658600" cy="1671543"/>
          </a:xfrm>
        </p:spPr>
        <p:txBody>
          <a:bodyPr>
            <a:normAutofit fontScale="90000"/>
          </a:bodyPr>
          <a:lstStyle/>
          <a:p>
            <a:r>
              <a:rPr lang="en-US" dirty="0"/>
              <a:t>LPS DEVELOPMENT &amp; IMPROVEMENTS PROJECT</a:t>
            </a:r>
            <a:br>
              <a:rPr lang="en-US" dirty="0"/>
            </a:br>
            <a:r>
              <a:rPr lang="en-US" dirty="0"/>
              <a:t>JOHN DAY NORTH FISH LADDER ENTRANCE LPS</a:t>
            </a:r>
            <a:br>
              <a:rPr lang="en-US" dirty="0"/>
            </a:br>
            <a:br>
              <a:rPr lang="en-US" dirty="0"/>
            </a:br>
            <a:r>
              <a:rPr lang="en-US" dirty="0"/>
              <a:t>Issue: Gravity water supply alternatives</a:t>
            </a:r>
          </a:p>
        </p:txBody>
      </p:sp>
      <p:sp>
        <p:nvSpPr>
          <p:cNvPr id="8" name="Text Placeholder 7"/>
          <p:cNvSpPr>
            <a:spLocks noGrp="1"/>
          </p:cNvSpPr>
          <p:nvPr>
            <p:ph type="body" sz="quarter" idx="15"/>
          </p:nvPr>
        </p:nvSpPr>
        <p:spPr>
          <a:xfrm>
            <a:off x="266700" y="3001383"/>
            <a:ext cx="5816600" cy="2365955"/>
          </a:xfrm>
        </p:spPr>
        <p:txBody>
          <a:bodyPr/>
          <a:lstStyle/>
          <a:p>
            <a:pPr marL="12700">
              <a:spcBef>
                <a:spcPts val="409"/>
              </a:spcBef>
            </a:pPr>
            <a:r>
              <a:rPr lang="en-US" sz="2000" spc="-5" dirty="0">
                <a:latin typeface="Arial"/>
                <a:cs typeface="Arial"/>
              </a:rPr>
              <a:t>Ricardo</a:t>
            </a:r>
            <a:r>
              <a:rPr lang="en-US" sz="2000" spc="-10" dirty="0">
                <a:latin typeface="Arial"/>
                <a:cs typeface="Arial"/>
              </a:rPr>
              <a:t> </a:t>
            </a:r>
            <a:r>
              <a:rPr lang="en-US" sz="2000" spc="-20" dirty="0">
                <a:latin typeface="Arial"/>
                <a:cs typeface="Arial"/>
              </a:rPr>
              <a:t>Walker</a:t>
            </a:r>
            <a:endParaRPr lang="en-US" sz="2000" dirty="0">
              <a:latin typeface="Arial"/>
              <a:cs typeface="Arial"/>
            </a:endParaRPr>
          </a:p>
          <a:p>
            <a:pPr marL="12700" marR="5080">
              <a:lnSpc>
                <a:spcPct val="110800"/>
              </a:lnSpc>
            </a:pPr>
            <a:r>
              <a:rPr lang="en-US" sz="2000" spc="-5" dirty="0">
                <a:latin typeface="Arial"/>
                <a:cs typeface="Arial"/>
              </a:rPr>
              <a:t>Portland District</a:t>
            </a:r>
            <a:r>
              <a:rPr lang="en-US" sz="2000" dirty="0">
                <a:latin typeface="Arial"/>
                <a:cs typeface="Arial"/>
              </a:rPr>
              <a:t> </a:t>
            </a:r>
            <a:r>
              <a:rPr lang="en-US" sz="2000" spc="-15" dirty="0">
                <a:latin typeface="Arial"/>
                <a:cs typeface="Arial"/>
              </a:rPr>
              <a:t>FFDRWG </a:t>
            </a:r>
            <a:r>
              <a:rPr lang="en-US" sz="2000" spc="-5" dirty="0">
                <a:latin typeface="Arial"/>
                <a:cs typeface="Arial"/>
              </a:rPr>
              <a:t>Meeting </a:t>
            </a:r>
            <a:r>
              <a:rPr lang="en-US" sz="2000" spc="-650" dirty="0">
                <a:latin typeface="Arial"/>
                <a:cs typeface="Arial"/>
              </a:rPr>
              <a:t> </a:t>
            </a:r>
          </a:p>
          <a:p>
            <a:pPr marL="12700" marR="5080">
              <a:lnSpc>
                <a:spcPct val="110800"/>
              </a:lnSpc>
            </a:pPr>
            <a:r>
              <a:rPr lang="en-US" sz="2000" spc="-5" dirty="0">
                <a:latin typeface="Arial"/>
                <a:cs typeface="Arial"/>
              </a:rPr>
              <a:t>05 October </a:t>
            </a:r>
            <a:r>
              <a:rPr lang="en-US" sz="2000" spc="-10" dirty="0">
                <a:latin typeface="Arial"/>
                <a:cs typeface="Arial"/>
              </a:rPr>
              <a:t>2017</a:t>
            </a:r>
            <a:endParaRPr lang="en-US" sz="2000" dirty="0">
              <a:latin typeface="Arial"/>
              <a:cs typeface="Arial"/>
            </a:endParaRPr>
          </a:p>
        </p:txBody>
      </p:sp>
      <p:sp>
        <p:nvSpPr>
          <p:cNvPr id="2" name="Date Placeholder 1"/>
          <p:cNvSpPr>
            <a:spLocks noGrp="1"/>
          </p:cNvSpPr>
          <p:nvPr>
            <p:ph type="dt" sz="half" idx="16"/>
          </p:nvPr>
        </p:nvSpPr>
        <p:spPr/>
        <p:txBody>
          <a:bodyPr/>
          <a:lstStyle/>
          <a:p>
            <a:fld id="{71697007-A64E-4F15-92E0-2CF99CA1E7AF}" type="datetime1">
              <a:rPr lang="en-US" smtClean="0"/>
              <a:t>6/9/2021</a:t>
            </a:fld>
            <a:endParaRPr lang="en-US" dirty="0"/>
          </a:p>
        </p:txBody>
      </p:sp>
    </p:spTree>
    <p:extLst>
      <p:ext uri="{BB962C8B-B14F-4D97-AF65-F5344CB8AC3E}">
        <p14:creationId xmlns:p14="http://schemas.microsoft.com/office/powerpoint/2010/main" val="361541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40C6-993D-4A8D-A09C-02FAB2A76526}"/>
              </a:ext>
            </a:extLst>
          </p:cNvPr>
          <p:cNvSpPr>
            <a:spLocks noGrp="1"/>
          </p:cNvSpPr>
          <p:nvPr>
            <p:ph type="title"/>
          </p:nvPr>
        </p:nvSpPr>
        <p:spPr/>
        <p:txBody>
          <a:bodyPr/>
          <a:lstStyle/>
          <a:p>
            <a:r>
              <a:rPr lang="en-US" sz="2800" spc="-5" dirty="0">
                <a:solidFill>
                  <a:srgbClr val="3E3E3E"/>
                </a:solidFill>
              </a:rPr>
              <a:t>JOHN</a:t>
            </a:r>
            <a:r>
              <a:rPr lang="en-US" sz="2800" spc="-10" dirty="0">
                <a:solidFill>
                  <a:srgbClr val="3E3E3E"/>
                </a:solidFill>
              </a:rPr>
              <a:t> </a:t>
            </a:r>
            <a:r>
              <a:rPr lang="en-US" sz="2800" spc="-80" dirty="0">
                <a:solidFill>
                  <a:srgbClr val="3E3E3E"/>
                </a:solidFill>
              </a:rPr>
              <a:t>DAY</a:t>
            </a:r>
            <a:r>
              <a:rPr lang="en-US" sz="2800" spc="-30" dirty="0">
                <a:solidFill>
                  <a:srgbClr val="3E3E3E"/>
                </a:solidFill>
              </a:rPr>
              <a:t> </a:t>
            </a:r>
            <a:r>
              <a:rPr lang="en-US" sz="2800" spc="-5" dirty="0">
                <a:solidFill>
                  <a:srgbClr val="3E3E3E"/>
                </a:solidFill>
              </a:rPr>
              <a:t>DAM</a:t>
            </a:r>
            <a:r>
              <a:rPr lang="en-US" sz="2800" dirty="0">
                <a:solidFill>
                  <a:srgbClr val="3E3E3E"/>
                </a:solidFill>
              </a:rPr>
              <a:t> </a:t>
            </a:r>
            <a:r>
              <a:rPr lang="en-US" sz="2800" spc="-5" dirty="0">
                <a:solidFill>
                  <a:srgbClr val="3E3E3E"/>
                </a:solidFill>
              </a:rPr>
              <a:t>NORTH</a:t>
            </a:r>
            <a:r>
              <a:rPr lang="en-US" sz="2800" spc="5" dirty="0">
                <a:solidFill>
                  <a:srgbClr val="3E3E3E"/>
                </a:solidFill>
              </a:rPr>
              <a:t> </a:t>
            </a:r>
            <a:r>
              <a:rPr lang="en-US" sz="2800" spc="-5" dirty="0">
                <a:solidFill>
                  <a:srgbClr val="3E3E3E"/>
                </a:solidFill>
              </a:rPr>
              <a:t>FISH</a:t>
            </a:r>
            <a:r>
              <a:rPr lang="en-US" sz="2800" spc="-20" dirty="0">
                <a:solidFill>
                  <a:srgbClr val="3E3E3E"/>
                </a:solidFill>
              </a:rPr>
              <a:t> </a:t>
            </a:r>
            <a:r>
              <a:rPr lang="en-US" sz="2800" spc="-5" dirty="0">
                <a:solidFill>
                  <a:srgbClr val="3E3E3E"/>
                </a:solidFill>
              </a:rPr>
              <a:t>LADDER</a:t>
            </a:r>
            <a:r>
              <a:rPr lang="en-US" sz="2800" spc="25" dirty="0">
                <a:solidFill>
                  <a:srgbClr val="3E3E3E"/>
                </a:solidFill>
              </a:rPr>
              <a:t> </a:t>
            </a:r>
            <a:r>
              <a:rPr lang="en-US" sz="2800" spc="-5" dirty="0">
                <a:solidFill>
                  <a:srgbClr val="3E3E3E"/>
                </a:solidFill>
              </a:rPr>
              <a:t>ENTRANCE</a:t>
            </a:r>
            <a:r>
              <a:rPr lang="en-US" sz="2800" spc="30" dirty="0">
                <a:solidFill>
                  <a:srgbClr val="3E3E3E"/>
                </a:solidFill>
              </a:rPr>
              <a:t> </a:t>
            </a:r>
            <a:r>
              <a:rPr lang="en-US" sz="2800" spc="-5" dirty="0">
                <a:solidFill>
                  <a:srgbClr val="3E3E3E"/>
                </a:solidFill>
              </a:rPr>
              <a:t>LPS</a:t>
            </a:r>
            <a:endParaRPr lang="en-US" sz="2800" dirty="0"/>
          </a:p>
        </p:txBody>
      </p:sp>
      <p:grpSp>
        <p:nvGrpSpPr>
          <p:cNvPr id="10" name="object 3">
            <a:extLst>
              <a:ext uri="{FF2B5EF4-FFF2-40B4-BE49-F238E27FC236}">
                <a16:creationId xmlns:a16="http://schemas.microsoft.com/office/drawing/2014/main" id="{7B7C1039-C88C-4BA8-88ED-BA4E04A3C9F1}"/>
              </a:ext>
            </a:extLst>
          </p:cNvPr>
          <p:cNvGrpSpPr/>
          <p:nvPr/>
        </p:nvGrpSpPr>
        <p:grpSpPr>
          <a:xfrm>
            <a:off x="419100" y="1117091"/>
            <a:ext cx="11361420" cy="4925060"/>
            <a:chOff x="419100" y="1117091"/>
            <a:chExt cx="11361420" cy="4925060"/>
          </a:xfrm>
        </p:grpSpPr>
        <p:pic>
          <p:nvPicPr>
            <p:cNvPr id="11" name="object 4">
              <a:extLst>
                <a:ext uri="{FF2B5EF4-FFF2-40B4-BE49-F238E27FC236}">
                  <a16:creationId xmlns:a16="http://schemas.microsoft.com/office/drawing/2014/main" id="{DE74758E-8417-44ED-8865-FFF3C8EBA23A}"/>
                </a:ext>
              </a:extLst>
            </p:cNvPr>
            <p:cNvPicPr/>
            <p:nvPr/>
          </p:nvPicPr>
          <p:blipFill>
            <a:blip r:embed="rId2" cstate="print"/>
            <a:stretch>
              <a:fillRect/>
            </a:stretch>
          </p:blipFill>
          <p:spPr>
            <a:xfrm>
              <a:off x="419100" y="2043683"/>
              <a:ext cx="5627179" cy="3998125"/>
            </a:xfrm>
            <a:prstGeom prst="rect">
              <a:avLst/>
            </a:prstGeom>
          </p:spPr>
        </p:pic>
        <p:pic>
          <p:nvPicPr>
            <p:cNvPr id="12" name="object 5">
              <a:extLst>
                <a:ext uri="{FF2B5EF4-FFF2-40B4-BE49-F238E27FC236}">
                  <a16:creationId xmlns:a16="http://schemas.microsoft.com/office/drawing/2014/main" id="{2837DE31-7A65-4A0B-AB4E-1E6846A79690}"/>
                </a:ext>
              </a:extLst>
            </p:cNvPr>
            <p:cNvPicPr/>
            <p:nvPr/>
          </p:nvPicPr>
          <p:blipFill>
            <a:blip r:embed="rId3" cstate="print"/>
            <a:stretch>
              <a:fillRect/>
            </a:stretch>
          </p:blipFill>
          <p:spPr>
            <a:xfrm>
              <a:off x="6394703" y="1155191"/>
              <a:ext cx="5347715" cy="4012691"/>
            </a:xfrm>
            <a:prstGeom prst="rect">
              <a:avLst/>
            </a:prstGeom>
          </p:spPr>
        </p:pic>
        <p:sp>
          <p:nvSpPr>
            <p:cNvPr id="13" name="object 6">
              <a:extLst>
                <a:ext uri="{FF2B5EF4-FFF2-40B4-BE49-F238E27FC236}">
                  <a16:creationId xmlns:a16="http://schemas.microsoft.com/office/drawing/2014/main" id="{EE5F95D6-466D-4340-B424-40C4C427CA51}"/>
                </a:ext>
              </a:extLst>
            </p:cNvPr>
            <p:cNvSpPr/>
            <p:nvPr/>
          </p:nvSpPr>
          <p:spPr>
            <a:xfrm>
              <a:off x="6375653" y="1136141"/>
              <a:ext cx="5386070" cy="4051300"/>
            </a:xfrm>
            <a:custGeom>
              <a:avLst/>
              <a:gdLst/>
              <a:ahLst/>
              <a:cxnLst/>
              <a:rect l="l" t="t" r="r" b="b"/>
              <a:pathLst>
                <a:path w="5386070" h="4051300">
                  <a:moveTo>
                    <a:pt x="0" y="0"/>
                  </a:moveTo>
                  <a:lnTo>
                    <a:pt x="5385815" y="0"/>
                  </a:lnTo>
                  <a:lnTo>
                    <a:pt x="5385815" y="4050791"/>
                  </a:lnTo>
                  <a:lnTo>
                    <a:pt x="0" y="4050791"/>
                  </a:lnTo>
                  <a:lnTo>
                    <a:pt x="0" y="0"/>
                  </a:lnTo>
                  <a:close/>
                </a:path>
              </a:pathLst>
            </a:custGeom>
            <a:ln w="38100">
              <a:solidFill>
                <a:srgbClr val="FF0000"/>
              </a:solidFill>
            </a:ln>
          </p:spPr>
          <p:txBody>
            <a:bodyPr wrap="square" lIns="0" tIns="0" rIns="0" bIns="0" rtlCol="0"/>
            <a:lstStyle/>
            <a:p>
              <a:endParaRPr>
                <a:solidFill>
                  <a:prstClr val="black"/>
                </a:solidFill>
                <a:latin typeface="Calibri"/>
              </a:endParaRPr>
            </a:p>
          </p:txBody>
        </p:sp>
        <p:sp>
          <p:nvSpPr>
            <p:cNvPr id="14" name="object 7">
              <a:extLst>
                <a:ext uri="{FF2B5EF4-FFF2-40B4-BE49-F238E27FC236}">
                  <a16:creationId xmlns:a16="http://schemas.microsoft.com/office/drawing/2014/main" id="{CFAE5D8F-AE5B-441B-B1FE-3B413EB0079B}"/>
                </a:ext>
              </a:extLst>
            </p:cNvPr>
            <p:cNvSpPr/>
            <p:nvPr/>
          </p:nvSpPr>
          <p:spPr>
            <a:xfrm>
              <a:off x="3184296" y="3161537"/>
              <a:ext cx="3211195" cy="2150745"/>
            </a:xfrm>
            <a:custGeom>
              <a:avLst/>
              <a:gdLst/>
              <a:ahLst/>
              <a:cxnLst/>
              <a:rect l="l" t="t" r="r" b="b"/>
              <a:pathLst>
                <a:path w="3211195" h="2150745">
                  <a:moveTo>
                    <a:pt x="3210979" y="0"/>
                  </a:moveTo>
                  <a:lnTo>
                    <a:pt x="0" y="2150262"/>
                  </a:lnTo>
                </a:path>
              </a:pathLst>
            </a:custGeom>
            <a:ln w="38100">
              <a:solidFill>
                <a:srgbClr val="FF0000"/>
              </a:solidFill>
            </a:ln>
          </p:spPr>
          <p:txBody>
            <a:bodyPr wrap="square" lIns="0" tIns="0" rIns="0" bIns="0" rtlCol="0"/>
            <a:lstStyle/>
            <a:p>
              <a:endParaRPr>
                <a:solidFill>
                  <a:prstClr val="black"/>
                </a:solidFill>
                <a:latin typeface="Calibri"/>
              </a:endParaRPr>
            </a:p>
          </p:txBody>
        </p:sp>
        <p:pic>
          <p:nvPicPr>
            <p:cNvPr id="15" name="object 8">
              <a:extLst>
                <a:ext uri="{FF2B5EF4-FFF2-40B4-BE49-F238E27FC236}">
                  <a16:creationId xmlns:a16="http://schemas.microsoft.com/office/drawing/2014/main" id="{D1530626-C8FF-4676-843D-4764B2FB909C}"/>
                </a:ext>
              </a:extLst>
            </p:cNvPr>
            <p:cNvPicPr/>
            <p:nvPr/>
          </p:nvPicPr>
          <p:blipFill>
            <a:blip r:embed="rId4" cstate="print"/>
            <a:stretch>
              <a:fillRect/>
            </a:stretch>
          </p:blipFill>
          <p:spPr>
            <a:xfrm>
              <a:off x="2907792" y="5253708"/>
              <a:ext cx="324126" cy="186971"/>
            </a:xfrm>
            <a:prstGeom prst="rect">
              <a:avLst/>
            </a:prstGeom>
          </p:spPr>
        </p:pic>
      </p:grpSp>
    </p:spTree>
    <p:extLst>
      <p:ext uri="{BB962C8B-B14F-4D97-AF65-F5344CB8AC3E}">
        <p14:creationId xmlns:p14="http://schemas.microsoft.com/office/powerpoint/2010/main" val="183699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71DF-17DA-47C6-954C-22ECE71413FE}"/>
              </a:ext>
            </a:extLst>
          </p:cNvPr>
          <p:cNvSpPr>
            <a:spLocks noGrp="1"/>
          </p:cNvSpPr>
          <p:nvPr>
            <p:ph type="title"/>
          </p:nvPr>
        </p:nvSpPr>
        <p:spPr/>
        <p:txBody>
          <a:bodyPr/>
          <a:lstStyle/>
          <a:p>
            <a:r>
              <a:rPr lang="en-US" sz="2800" dirty="0"/>
              <a:t>Concept</a:t>
            </a:r>
          </a:p>
        </p:txBody>
      </p:sp>
      <p:sp>
        <p:nvSpPr>
          <p:cNvPr id="3" name="Content Placeholder 2">
            <a:extLst>
              <a:ext uri="{FF2B5EF4-FFF2-40B4-BE49-F238E27FC236}">
                <a16:creationId xmlns:a16="http://schemas.microsoft.com/office/drawing/2014/main" id="{5EE98946-016C-4F73-83A1-E5C98C004C2F}"/>
              </a:ext>
            </a:extLst>
          </p:cNvPr>
          <p:cNvSpPr>
            <a:spLocks noGrp="1"/>
          </p:cNvSpPr>
          <p:nvPr>
            <p:ph sz="quarter" idx="10"/>
          </p:nvPr>
        </p:nvSpPr>
        <p:spPr/>
        <p:txBody>
          <a:bodyPr/>
          <a:lstStyle/>
          <a:p>
            <a:pPr marL="12700" marR="488948">
              <a:spcBef>
                <a:spcPts val="105"/>
              </a:spcBef>
            </a:pPr>
            <a:r>
              <a:rPr lang="en-US" sz="2000" spc="-5" dirty="0">
                <a:latin typeface="Arial"/>
                <a:cs typeface="Arial"/>
              </a:rPr>
              <a:t>Minimize </a:t>
            </a:r>
            <a:r>
              <a:rPr lang="en-US" sz="2000" dirty="0">
                <a:latin typeface="Arial"/>
                <a:cs typeface="Arial"/>
              </a:rPr>
              <a:t>long-term O&amp;M requirements and increase system </a:t>
            </a:r>
            <a:r>
              <a:rPr lang="en-US" sz="2000" spc="-5" dirty="0">
                <a:latin typeface="Arial"/>
                <a:cs typeface="Arial"/>
              </a:rPr>
              <a:t>reliability </a:t>
            </a:r>
            <a:r>
              <a:rPr lang="en-US" sz="2000" dirty="0">
                <a:latin typeface="Arial"/>
                <a:cs typeface="Arial"/>
              </a:rPr>
              <a:t>by </a:t>
            </a:r>
            <a:r>
              <a:rPr lang="en-US" sz="2000" spc="-5" dirty="0">
                <a:latin typeface="Arial"/>
                <a:cs typeface="Arial"/>
              </a:rPr>
              <a:t>installing </a:t>
            </a:r>
            <a:r>
              <a:rPr lang="en-US" sz="2000" dirty="0">
                <a:latin typeface="Arial"/>
                <a:cs typeface="Arial"/>
              </a:rPr>
              <a:t>a </a:t>
            </a:r>
            <a:r>
              <a:rPr lang="en-US" sz="2000" spc="-5" dirty="0">
                <a:latin typeface="Arial"/>
                <a:cs typeface="Arial"/>
              </a:rPr>
              <a:t>gravity </a:t>
            </a:r>
            <a:r>
              <a:rPr lang="en-US" sz="2000" spc="-545" dirty="0">
                <a:latin typeface="Arial"/>
                <a:cs typeface="Arial"/>
              </a:rPr>
              <a:t> </a:t>
            </a:r>
            <a:r>
              <a:rPr lang="en-US" sz="2000" dirty="0">
                <a:latin typeface="Arial"/>
                <a:cs typeface="Arial"/>
              </a:rPr>
              <a:t>water</a:t>
            </a:r>
            <a:r>
              <a:rPr lang="en-US" sz="2000" spc="-30" dirty="0">
                <a:latin typeface="Arial"/>
                <a:cs typeface="Arial"/>
              </a:rPr>
              <a:t> </a:t>
            </a:r>
            <a:r>
              <a:rPr lang="en-US" sz="2000" dirty="0">
                <a:latin typeface="Arial"/>
                <a:cs typeface="Arial"/>
              </a:rPr>
              <a:t>supply</a:t>
            </a:r>
            <a:r>
              <a:rPr lang="en-US" sz="2000" spc="-25" dirty="0">
                <a:latin typeface="Arial"/>
                <a:cs typeface="Arial"/>
              </a:rPr>
              <a:t> </a:t>
            </a:r>
            <a:r>
              <a:rPr lang="en-US" sz="2000" dirty="0">
                <a:latin typeface="Arial"/>
                <a:cs typeface="Arial"/>
              </a:rPr>
              <a:t>system</a:t>
            </a:r>
            <a:r>
              <a:rPr lang="en-US" sz="2000" spc="-30" dirty="0">
                <a:latin typeface="Arial"/>
                <a:cs typeface="Arial"/>
              </a:rPr>
              <a:t> </a:t>
            </a:r>
            <a:r>
              <a:rPr lang="en-US" sz="2000" spc="-5" dirty="0">
                <a:latin typeface="Arial"/>
                <a:cs typeface="Arial"/>
              </a:rPr>
              <a:t>for</a:t>
            </a:r>
            <a:r>
              <a:rPr lang="en-US" sz="2000" spc="-15" dirty="0">
                <a:latin typeface="Arial"/>
                <a:cs typeface="Arial"/>
              </a:rPr>
              <a:t> </a:t>
            </a:r>
            <a:r>
              <a:rPr lang="en-US" sz="2000" dirty="0">
                <a:latin typeface="Arial"/>
                <a:cs typeface="Arial"/>
              </a:rPr>
              <a:t>the</a:t>
            </a:r>
            <a:r>
              <a:rPr lang="en-US" sz="2000" spc="-15" dirty="0">
                <a:latin typeface="Arial"/>
                <a:cs typeface="Arial"/>
              </a:rPr>
              <a:t> </a:t>
            </a:r>
            <a:r>
              <a:rPr lang="en-US" sz="2000" spc="-5" dirty="0">
                <a:latin typeface="Arial"/>
                <a:cs typeface="Arial"/>
              </a:rPr>
              <a:t>LPS.</a:t>
            </a:r>
            <a:endParaRPr lang="en-US" sz="2000" dirty="0">
              <a:latin typeface="Arial"/>
              <a:cs typeface="Arial"/>
            </a:endParaRPr>
          </a:p>
          <a:p>
            <a:pPr marL="12700">
              <a:spcBef>
                <a:spcPts val="1695"/>
              </a:spcBef>
            </a:pPr>
            <a:r>
              <a:rPr lang="en-US" sz="2400" b="1" spc="-5" dirty="0">
                <a:solidFill>
                  <a:srgbClr val="3E3E3E"/>
                </a:solidFill>
                <a:latin typeface="Arial"/>
                <a:cs typeface="Arial"/>
              </a:rPr>
              <a:t>DESIGN</a:t>
            </a:r>
            <a:r>
              <a:rPr lang="en-US" sz="2400" b="1" spc="-40" dirty="0">
                <a:solidFill>
                  <a:srgbClr val="3E3E3E"/>
                </a:solidFill>
                <a:latin typeface="Arial"/>
                <a:cs typeface="Arial"/>
              </a:rPr>
              <a:t> </a:t>
            </a:r>
            <a:r>
              <a:rPr lang="en-US" sz="2400" b="1" spc="-30" dirty="0">
                <a:solidFill>
                  <a:srgbClr val="3E3E3E"/>
                </a:solidFill>
                <a:latin typeface="Arial"/>
                <a:cs typeface="Arial"/>
              </a:rPr>
              <a:t>FACTORS</a:t>
            </a:r>
            <a:endParaRPr lang="en-US" sz="2400" dirty="0">
              <a:latin typeface="Arial"/>
              <a:cs typeface="Arial"/>
            </a:endParaRPr>
          </a:p>
          <a:p>
            <a:pPr marL="355599" indent="-342898">
              <a:spcBef>
                <a:spcPts val="825"/>
              </a:spcBef>
              <a:buChar char="•"/>
              <a:tabLst>
                <a:tab pos="354963" algn="l"/>
                <a:tab pos="355599" algn="l"/>
              </a:tabLst>
            </a:pPr>
            <a:r>
              <a:rPr lang="en-US" sz="2000" spc="-5" dirty="0">
                <a:latin typeface="Arial"/>
                <a:cs typeface="Arial"/>
              </a:rPr>
              <a:t>Gravity</a:t>
            </a:r>
            <a:r>
              <a:rPr lang="en-US" sz="2000" spc="-20" dirty="0">
                <a:latin typeface="Arial"/>
                <a:cs typeface="Arial"/>
              </a:rPr>
              <a:t> </a:t>
            </a:r>
            <a:r>
              <a:rPr lang="en-US" sz="2000" dirty="0">
                <a:latin typeface="Arial"/>
                <a:cs typeface="Arial"/>
              </a:rPr>
              <a:t>water</a:t>
            </a:r>
            <a:r>
              <a:rPr lang="en-US" sz="2000" spc="-20" dirty="0">
                <a:latin typeface="Arial"/>
                <a:cs typeface="Arial"/>
              </a:rPr>
              <a:t> </a:t>
            </a:r>
            <a:r>
              <a:rPr lang="en-US" sz="2000" dirty="0">
                <a:latin typeface="Arial"/>
                <a:cs typeface="Arial"/>
              </a:rPr>
              <a:t>supply</a:t>
            </a:r>
            <a:r>
              <a:rPr lang="en-US" sz="2000" spc="-20" dirty="0">
                <a:latin typeface="Arial"/>
                <a:cs typeface="Arial"/>
              </a:rPr>
              <a:t> </a:t>
            </a:r>
            <a:r>
              <a:rPr lang="en-US" sz="2000" spc="-5" dirty="0">
                <a:latin typeface="Arial"/>
                <a:cs typeface="Arial"/>
              </a:rPr>
              <a:t>(from</a:t>
            </a:r>
            <a:r>
              <a:rPr lang="en-US" sz="2000" spc="-25" dirty="0">
                <a:latin typeface="Arial"/>
                <a:cs typeface="Arial"/>
              </a:rPr>
              <a:t> </a:t>
            </a:r>
            <a:r>
              <a:rPr lang="en-US" sz="2000" dirty="0">
                <a:latin typeface="Arial"/>
                <a:cs typeface="Arial"/>
              </a:rPr>
              <a:t>North</a:t>
            </a:r>
            <a:r>
              <a:rPr lang="en-US" sz="2000" spc="-20" dirty="0">
                <a:latin typeface="Arial"/>
                <a:cs typeface="Arial"/>
              </a:rPr>
              <a:t> </a:t>
            </a:r>
            <a:r>
              <a:rPr lang="en-US" sz="2000" dirty="0">
                <a:latin typeface="Arial"/>
                <a:cs typeface="Arial"/>
              </a:rPr>
              <a:t>Fish</a:t>
            </a:r>
            <a:r>
              <a:rPr lang="en-US" sz="2000" spc="-10" dirty="0">
                <a:latin typeface="Arial"/>
                <a:cs typeface="Arial"/>
              </a:rPr>
              <a:t> </a:t>
            </a:r>
            <a:r>
              <a:rPr lang="en-US" sz="2000" dirty="0">
                <a:latin typeface="Arial"/>
                <a:cs typeface="Arial"/>
              </a:rPr>
              <a:t>Ladder)</a:t>
            </a:r>
            <a:r>
              <a:rPr lang="en-US" sz="2000" spc="-30" dirty="0">
                <a:latin typeface="Arial"/>
                <a:cs typeface="Arial"/>
              </a:rPr>
              <a:t> </a:t>
            </a:r>
            <a:r>
              <a:rPr lang="en-US" sz="2000" dirty="0">
                <a:latin typeface="Arial"/>
                <a:cs typeface="Arial"/>
              </a:rPr>
              <a:t>must</a:t>
            </a:r>
            <a:r>
              <a:rPr lang="en-US" sz="2000" spc="-30" dirty="0">
                <a:latin typeface="Arial"/>
                <a:cs typeface="Arial"/>
              </a:rPr>
              <a:t> </a:t>
            </a:r>
            <a:r>
              <a:rPr lang="en-US" sz="2000" dirty="0">
                <a:latin typeface="Arial"/>
                <a:cs typeface="Arial"/>
              </a:rPr>
              <a:t>meet</a:t>
            </a:r>
            <a:r>
              <a:rPr lang="en-US" sz="2000" spc="-20" dirty="0">
                <a:latin typeface="Arial"/>
                <a:cs typeface="Arial"/>
              </a:rPr>
              <a:t> </a:t>
            </a:r>
            <a:r>
              <a:rPr lang="en-US" sz="2000" dirty="0">
                <a:latin typeface="Arial"/>
                <a:cs typeface="Arial"/>
              </a:rPr>
              <a:t>LPS </a:t>
            </a:r>
            <a:r>
              <a:rPr lang="en-US" sz="2000" spc="-5" dirty="0">
                <a:latin typeface="Arial"/>
                <a:cs typeface="Arial"/>
              </a:rPr>
              <a:t>flow</a:t>
            </a:r>
            <a:r>
              <a:rPr lang="en-US" sz="2000" spc="5" dirty="0">
                <a:latin typeface="Arial"/>
                <a:cs typeface="Arial"/>
              </a:rPr>
              <a:t> </a:t>
            </a:r>
            <a:r>
              <a:rPr lang="en-US" sz="2000" spc="-5" dirty="0">
                <a:latin typeface="Arial"/>
                <a:cs typeface="Arial"/>
              </a:rPr>
              <a:t>requirements:</a:t>
            </a:r>
            <a:endParaRPr lang="en-US" sz="2000" dirty="0">
              <a:latin typeface="Arial"/>
              <a:cs typeface="Arial"/>
            </a:endParaRPr>
          </a:p>
          <a:p>
            <a:pPr marL="812797" marR="273684" lvl="1" indent="-343534">
              <a:buChar char="•"/>
              <a:tabLst>
                <a:tab pos="812162" algn="l"/>
                <a:tab pos="812797" algn="l"/>
              </a:tabLst>
            </a:pPr>
            <a:r>
              <a:rPr lang="en-US" sz="2000" dirty="0">
                <a:latin typeface="Arial"/>
                <a:cs typeface="Arial"/>
              </a:rPr>
              <a:t>150</a:t>
            </a:r>
            <a:r>
              <a:rPr lang="en-US" sz="2000" spc="-15" dirty="0">
                <a:latin typeface="Arial"/>
                <a:cs typeface="Arial"/>
              </a:rPr>
              <a:t> </a:t>
            </a:r>
            <a:r>
              <a:rPr lang="en-US" sz="2000" dirty="0" err="1">
                <a:latin typeface="Arial"/>
                <a:cs typeface="Arial"/>
              </a:rPr>
              <a:t>gpm</a:t>
            </a:r>
            <a:r>
              <a:rPr lang="en-US" sz="2000" spc="-15" dirty="0">
                <a:latin typeface="Arial"/>
                <a:cs typeface="Arial"/>
              </a:rPr>
              <a:t> </a:t>
            </a:r>
            <a:r>
              <a:rPr lang="en-US" sz="2000" dirty="0">
                <a:latin typeface="Arial"/>
                <a:cs typeface="Arial"/>
              </a:rPr>
              <a:t>design</a:t>
            </a:r>
            <a:r>
              <a:rPr lang="en-US" sz="2000" spc="-25" dirty="0">
                <a:latin typeface="Arial"/>
                <a:cs typeface="Arial"/>
              </a:rPr>
              <a:t> </a:t>
            </a:r>
            <a:r>
              <a:rPr lang="en-US" sz="2000" dirty="0">
                <a:latin typeface="Arial"/>
                <a:cs typeface="Arial"/>
              </a:rPr>
              <a:t>flow;</a:t>
            </a:r>
            <a:r>
              <a:rPr lang="en-US" sz="2000" spc="-10" dirty="0">
                <a:latin typeface="Arial"/>
                <a:cs typeface="Arial"/>
              </a:rPr>
              <a:t> </a:t>
            </a:r>
            <a:r>
              <a:rPr lang="en-US" sz="2000" dirty="0">
                <a:latin typeface="Arial"/>
                <a:cs typeface="Arial"/>
              </a:rPr>
              <a:t>124</a:t>
            </a:r>
            <a:r>
              <a:rPr lang="en-US" sz="2000" spc="-15" dirty="0">
                <a:latin typeface="Arial"/>
                <a:cs typeface="Arial"/>
              </a:rPr>
              <a:t> </a:t>
            </a:r>
            <a:r>
              <a:rPr lang="en-US" sz="2000" dirty="0" err="1">
                <a:latin typeface="Arial"/>
                <a:cs typeface="Arial"/>
              </a:rPr>
              <a:t>gpm</a:t>
            </a:r>
            <a:r>
              <a:rPr lang="en-US" sz="2000" spc="-15" dirty="0">
                <a:latin typeface="Arial"/>
                <a:cs typeface="Arial"/>
              </a:rPr>
              <a:t> </a:t>
            </a:r>
            <a:r>
              <a:rPr lang="en-US" sz="2000" dirty="0">
                <a:latin typeface="Arial"/>
                <a:cs typeface="Arial"/>
              </a:rPr>
              <a:t>down</a:t>
            </a:r>
            <a:r>
              <a:rPr lang="en-US" sz="2000" spc="-25" dirty="0">
                <a:latin typeface="Arial"/>
                <a:cs typeface="Arial"/>
              </a:rPr>
              <a:t> </a:t>
            </a:r>
            <a:r>
              <a:rPr lang="en-US" sz="2000" spc="-5" dirty="0">
                <a:latin typeface="Arial"/>
                <a:cs typeface="Arial"/>
              </a:rPr>
              <a:t>flume;</a:t>
            </a:r>
            <a:r>
              <a:rPr lang="en-US" sz="2000" spc="-25" dirty="0">
                <a:latin typeface="Arial"/>
                <a:cs typeface="Arial"/>
              </a:rPr>
              <a:t> </a:t>
            </a:r>
            <a:r>
              <a:rPr lang="en-US" sz="2000" dirty="0">
                <a:latin typeface="Arial"/>
                <a:cs typeface="Arial"/>
              </a:rPr>
              <a:t>15 </a:t>
            </a:r>
            <a:r>
              <a:rPr lang="en-US" sz="2000" dirty="0" err="1">
                <a:latin typeface="Arial"/>
                <a:cs typeface="Arial"/>
              </a:rPr>
              <a:t>gpm</a:t>
            </a:r>
            <a:r>
              <a:rPr lang="en-US" sz="2000" spc="-25" dirty="0">
                <a:latin typeface="Arial"/>
                <a:cs typeface="Arial"/>
              </a:rPr>
              <a:t> </a:t>
            </a:r>
            <a:r>
              <a:rPr lang="en-US" sz="2000" spc="-5" dirty="0">
                <a:latin typeface="Arial"/>
                <a:cs typeface="Arial"/>
              </a:rPr>
              <a:t>for</a:t>
            </a:r>
            <a:r>
              <a:rPr lang="en-US" sz="2000" spc="-15" dirty="0">
                <a:latin typeface="Arial"/>
                <a:cs typeface="Arial"/>
              </a:rPr>
              <a:t> </a:t>
            </a:r>
            <a:r>
              <a:rPr lang="en-US" sz="2000" dirty="0">
                <a:latin typeface="Arial"/>
                <a:cs typeface="Arial"/>
              </a:rPr>
              <a:t>the</a:t>
            </a:r>
            <a:r>
              <a:rPr lang="en-US" sz="2000" spc="-10" dirty="0">
                <a:latin typeface="Arial"/>
                <a:cs typeface="Arial"/>
              </a:rPr>
              <a:t> </a:t>
            </a:r>
            <a:r>
              <a:rPr lang="en-US" sz="2000" spc="-5" dirty="0">
                <a:latin typeface="Arial"/>
                <a:cs typeface="Arial"/>
              </a:rPr>
              <a:t>outfall;</a:t>
            </a:r>
            <a:r>
              <a:rPr lang="en-US" sz="2000" spc="-20" dirty="0">
                <a:latin typeface="Arial"/>
                <a:cs typeface="Arial"/>
              </a:rPr>
              <a:t> </a:t>
            </a:r>
            <a:r>
              <a:rPr lang="en-US" sz="2000" spc="-45" dirty="0">
                <a:latin typeface="Arial"/>
                <a:cs typeface="Arial"/>
              </a:rPr>
              <a:t>~11</a:t>
            </a:r>
            <a:r>
              <a:rPr lang="en-US" sz="2000" spc="-25" dirty="0">
                <a:latin typeface="Arial"/>
                <a:cs typeface="Arial"/>
              </a:rPr>
              <a:t> </a:t>
            </a:r>
            <a:r>
              <a:rPr lang="en-US" sz="2000" dirty="0" err="1">
                <a:latin typeface="Arial"/>
                <a:cs typeface="Arial"/>
              </a:rPr>
              <a:t>gpm</a:t>
            </a:r>
            <a:r>
              <a:rPr lang="en-US" sz="2000" spc="-20" dirty="0">
                <a:latin typeface="Arial"/>
                <a:cs typeface="Arial"/>
              </a:rPr>
              <a:t> </a:t>
            </a:r>
            <a:r>
              <a:rPr lang="en-US" sz="2000" spc="-5" dirty="0">
                <a:latin typeface="Arial"/>
                <a:cs typeface="Arial"/>
              </a:rPr>
              <a:t>to</a:t>
            </a:r>
            <a:r>
              <a:rPr lang="en-US" sz="2000" spc="-10" dirty="0">
                <a:latin typeface="Arial"/>
                <a:cs typeface="Arial"/>
              </a:rPr>
              <a:t> </a:t>
            </a:r>
            <a:r>
              <a:rPr lang="en-US" sz="2000" spc="-5" dirty="0">
                <a:latin typeface="Arial"/>
                <a:cs typeface="Arial"/>
              </a:rPr>
              <a:t>provide </a:t>
            </a:r>
            <a:r>
              <a:rPr lang="en-US" sz="2000" spc="-540" dirty="0">
                <a:latin typeface="Arial"/>
                <a:cs typeface="Arial"/>
              </a:rPr>
              <a:t> </a:t>
            </a:r>
            <a:r>
              <a:rPr lang="en-US" sz="2000" spc="-5" dirty="0">
                <a:latin typeface="Arial"/>
                <a:cs typeface="Arial"/>
              </a:rPr>
              <a:t>adjustability</a:t>
            </a:r>
            <a:endParaRPr lang="en-US" sz="2000" dirty="0">
              <a:latin typeface="Arial"/>
              <a:cs typeface="Arial"/>
            </a:endParaRPr>
          </a:p>
          <a:p>
            <a:pPr marL="355599" indent="-343534">
              <a:buChar char="•"/>
              <a:tabLst>
                <a:tab pos="355599" algn="l"/>
                <a:tab pos="356234" algn="l"/>
              </a:tabLst>
            </a:pPr>
            <a:r>
              <a:rPr lang="en-US" sz="2000" dirty="0">
                <a:latin typeface="Arial"/>
                <a:cs typeface="Arial"/>
              </a:rPr>
              <a:t>Screening</a:t>
            </a:r>
            <a:r>
              <a:rPr lang="en-US" sz="2000" spc="-30" dirty="0">
                <a:latin typeface="Arial"/>
                <a:cs typeface="Arial"/>
              </a:rPr>
              <a:t> </a:t>
            </a:r>
            <a:r>
              <a:rPr lang="en-US" sz="2000" spc="-5" dirty="0">
                <a:latin typeface="Arial"/>
                <a:cs typeface="Arial"/>
              </a:rPr>
              <a:t>for</a:t>
            </a:r>
            <a:r>
              <a:rPr lang="en-US" sz="2000" spc="-25" dirty="0">
                <a:latin typeface="Arial"/>
                <a:cs typeface="Arial"/>
              </a:rPr>
              <a:t> </a:t>
            </a:r>
            <a:r>
              <a:rPr lang="en-US" sz="2000" dirty="0">
                <a:latin typeface="Arial"/>
                <a:cs typeface="Arial"/>
              </a:rPr>
              <a:t>water</a:t>
            </a:r>
            <a:r>
              <a:rPr lang="en-US" sz="2000" spc="-10" dirty="0">
                <a:latin typeface="Arial"/>
                <a:cs typeface="Arial"/>
              </a:rPr>
              <a:t> </a:t>
            </a:r>
            <a:r>
              <a:rPr lang="en-US" sz="2000" dirty="0">
                <a:latin typeface="Arial"/>
                <a:cs typeface="Arial"/>
              </a:rPr>
              <a:t>supply</a:t>
            </a:r>
            <a:r>
              <a:rPr lang="en-US" sz="2000" spc="-25" dirty="0">
                <a:latin typeface="Arial"/>
                <a:cs typeface="Arial"/>
              </a:rPr>
              <a:t> </a:t>
            </a:r>
            <a:r>
              <a:rPr lang="en-US" sz="2000" dirty="0">
                <a:latin typeface="Arial"/>
                <a:cs typeface="Arial"/>
              </a:rPr>
              <a:t>must</a:t>
            </a:r>
            <a:r>
              <a:rPr lang="en-US" sz="2000" spc="-35" dirty="0">
                <a:latin typeface="Arial"/>
                <a:cs typeface="Arial"/>
              </a:rPr>
              <a:t> </a:t>
            </a:r>
            <a:r>
              <a:rPr lang="en-US" sz="2000" dirty="0">
                <a:latin typeface="Arial"/>
                <a:cs typeface="Arial"/>
              </a:rPr>
              <a:t>meet</a:t>
            </a:r>
            <a:r>
              <a:rPr lang="en-US" sz="2000" spc="-20" dirty="0">
                <a:latin typeface="Arial"/>
                <a:cs typeface="Arial"/>
              </a:rPr>
              <a:t> </a:t>
            </a:r>
            <a:r>
              <a:rPr lang="en-US" sz="2000" dirty="0">
                <a:latin typeface="Arial"/>
                <a:cs typeface="Arial"/>
              </a:rPr>
              <a:t>NOAA</a:t>
            </a:r>
            <a:r>
              <a:rPr lang="en-US" sz="2000" spc="-130" dirty="0">
                <a:latin typeface="Arial"/>
                <a:cs typeface="Arial"/>
              </a:rPr>
              <a:t> </a:t>
            </a:r>
            <a:r>
              <a:rPr lang="en-US" sz="2000" spc="-5" dirty="0">
                <a:latin typeface="Arial"/>
                <a:cs typeface="Arial"/>
              </a:rPr>
              <a:t>fry</a:t>
            </a:r>
            <a:r>
              <a:rPr lang="en-US" sz="2000" spc="-25" dirty="0">
                <a:latin typeface="Arial"/>
                <a:cs typeface="Arial"/>
              </a:rPr>
              <a:t> </a:t>
            </a:r>
            <a:r>
              <a:rPr lang="en-US" sz="2000" spc="-5" dirty="0">
                <a:latin typeface="Arial"/>
                <a:cs typeface="Arial"/>
              </a:rPr>
              <a:t>criteria:</a:t>
            </a:r>
            <a:endParaRPr lang="en-US" sz="2000" dirty="0">
              <a:latin typeface="Arial"/>
              <a:cs typeface="Arial"/>
            </a:endParaRPr>
          </a:p>
          <a:p>
            <a:pPr marL="812797" lvl="1" indent="-343534">
              <a:buChar char="•"/>
              <a:tabLst>
                <a:tab pos="812797" algn="l"/>
                <a:tab pos="813432" algn="l"/>
              </a:tabLst>
            </a:pPr>
            <a:r>
              <a:rPr lang="en-US" sz="2000" spc="-5" dirty="0">
                <a:latin typeface="Arial"/>
                <a:cs typeface="Arial"/>
              </a:rPr>
              <a:t>‘Active </a:t>
            </a:r>
            <a:r>
              <a:rPr lang="en-US" sz="2000" dirty="0">
                <a:latin typeface="Arial"/>
                <a:cs typeface="Arial"/>
              </a:rPr>
              <a:t>debris</a:t>
            </a:r>
            <a:r>
              <a:rPr lang="en-US" sz="2000" spc="-10" dirty="0">
                <a:latin typeface="Arial"/>
                <a:cs typeface="Arial"/>
              </a:rPr>
              <a:t> </a:t>
            </a:r>
            <a:r>
              <a:rPr lang="en-US" sz="2000" dirty="0">
                <a:latin typeface="Arial"/>
                <a:cs typeface="Arial"/>
              </a:rPr>
              <a:t>cleaning’</a:t>
            </a:r>
            <a:r>
              <a:rPr lang="en-US" sz="2000" spc="-90" dirty="0">
                <a:latin typeface="Arial"/>
                <a:cs typeface="Arial"/>
              </a:rPr>
              <a:t> </a:t>
            </a:r>
            <a:r>
              <a:rPr lang="en-US" sz="2000" spc="-5" dirty="0">
                <a:latin typeface="Arial"/>
                <a:cs typeface="Arial"/>
              </a:rPr>
              <a:t>velocity</a:t>
            </a:r>
            <a:r>
              <a:rPr lang="en-US" sz="2000" spc="-15" dirty="0">
                <a:latin typeface="Arial"/>
                <a:cs typeface="Arial"/>
              </a:rPr>
              <a:t> </a:t>
            </a:r>
            <a:r>
              <a:rPr lang="en-US" sz="2000" spc="-5" dirty="0">
                <a:latin typeface="Arial"/>
                <a:cs typeface="Arial"/>
              </a:rPr>
              <a:t>maximum</a:t>
            </a:r>
            <a:r>
              <a:rPr lang="en-US" sz="2000" spc="-30" dirty="0">
                <a:latin typeface="Arial"/>
                <a:cs typeface="Arial"/>
              </a:rPr>
              <a:t> </a:t>
            </a:r>
            <a:r>
              <a:rPr lang="en-US" sz="2000" spc="-5" dirty="0">
                <a:latin typeface="Arial"/>
                <a:cs typeface="Arial"/>
              </a:rPr>
              <a:t>0.4</a:t>
            </a:r>
            <a:r>
              <a:rPr lang="en-US" sz="2000" spc="-15" dirty="0">
                <a:latin typeface="Arial"/>
                <a:cs typeface="Arial"/>
              </a:rPr>
              <a:t> </a:t>
            </a:r>
            <a:r>
              <a:rPr lang="en-US" sz="2000" spc="-5" dirty="0">
                <a:latin typeface="Arial"/>
                <a:cs typeface="Arial"/>
              </a:rPr>
              <a:t>ft/s</a:t>
            </a:r>
            <a:endParaRPr lang="en-US" sz="2000" dirty="0">
              <a:latin typeface="Arial"/>
              <a:cs typeface="Arial"/>
            </a:endParaRPr>
          </a:p>
          <a:p>
            <a:pPr marL="812162" lvl="1" indent="-343534">
              <a:buChar char="•"/>
              <a:tabLst>
                <a:tab pos="812162" algn="l"/>
                <a:tab pos="812797" algn="l"/>
              </a:tabLst>
            </a:pPr>
            <a:r>
              <a:rPr lang="en-US" sz="2000" dirty="0">
                <a:latin typeface="Arial"/>
                <a:cs typeface="Arial"/>
              </a:rPr>
              <a:t>‘Passive</a:t>
            </a:r>
            <a:r>
              <a:rPr lang="en-US" sz="2000" spc="-10" dirty="0">
                <a:latin typeface="Arial"/>
                <a:cs typeface="Arial"/>
              </a:rPr>
              <a:t> </a:t>
            </a:r>
            <a:r>
              <a:rPr lang="en-US" sz="2000" dirty="0">
                <a:latin typeface="Arial"/>
                <a:cs typeface="Arial"/>
              </a:rPr>
              <a:t>debris</a:t>
            </a:r>
            <a:r>
              <a:rPr lang="en-US" sz="2000" spc="-25" dirty="0">
                <a:latin typeface="Arial"/>
                <a:cs typeface="Arial"/>
              </a:rPr>
              <a:t> </a:t>
            </a:r>
            <a:r>
              <a:rPr lang="en-US" sz="2000" dirty="0">
                <a:latin typeface="Arial"/>
                <a:cs typeface="Arial"/>
              </a:rPr>
              <a:t>cleaning’</a:t>
            </a:r>
            <a:r>
              <a:rPr lang="en-US" sz="2000" spc="-100" dirty="0">
                <a:latin typeface="Arial"/>
                <a:cs typeface="Arial"/>
              </a:rPr>
              <a:t> </a:t>
            </a:r>
            <a:r>
              <a:rPr lang="en-US" sz="2000" spc="-5" dirty="0">
                <a:latin typeface="Arial"/>
                <a:cs typeface="Arial"/>
              </a:rPr>
              <a:t>velocity</a:t>
            </a:r>
            <a:r>
              <a:rPr lang="en-US" sz="2000" spc="-10" dirty="0">
                <a:latin typeface="Arial"/>
                <a:cs typeface="Arial"/>
              </a:rPr>
              <a:t> </a:t>
            </a:r>
            <a:r>
              <a:rPr lang="en-US" sz="2000" spc="-5" dirty="0">
                <a:latin typeface="Arial"/>
                <a:cs typeface="Arial"/>
              </a:rPr>
              <a:t>maximum</a:t>
            </a:r>
            <a:r>
              <a:rPr lang="en-US" sz="2000" spc="-15" dirty="0">
                <a:latin typeface="Arial"/>
                <a:cs typeface="Arial"/>
              </a:rPr>
              <a:t> </a:t>
            </a:r>
            <a:r>
              <a:rPr lang="en-US" sz="2000" spc="-5" dirty="0">
                <a:latin typeface="Arial"/>
                <a:cs typeface="Arial"/>
              </a:rPr>
              <a:t>0.2</a:t>
            </a:r>
            <a:r>
              <a:rPr lang="en-US" sz="2000" spc="-20" dirty="0">
                <a:latin typeface="Arial"/>
                <a:cs typeface="Arial"/>
              </a:rPr>
              <a:t> </a:t>
            </a:r>
            <a:r>
              <a:rPr lang="en-US" sz="2000" spc="-5" dirty="0">
                <a:latin typeface="Arial"/>
                <a:cs typeface="Arial"/>
              </a:rPr>
              <a:t>ft/s</a:t>
            </a:r>
            <a:endParaRPr lang="en-US" sz="2000" dirty="0">
              <a:latin typeface="Arial"/>
              <a:cs typeface="Arial"/>
            </a:endParaRPr>
          </a:p>
          <a:p>
            <a:pPr marL="812797" lvl="1" indent="-343534">
              <a:buChar char="•"/>
              <a:tabLst>
                <a:tab pos="812797" algn="l"/>
                <a:tab pos="813432" algn="l"/>
              </a:tabLst>
            </a:pPr>
            <a:r>
              <a:rPr lang="en-US" sz="2000" dirty="0">
                <a:latin typeface="Arial"/>
                <a:cs typeface="Arial"/>
              </a:rPr>
              <a:t>Note:</a:t>
            </a:r>
            <a:r>
              <a:rPr lang="en-US" sz="2000" spc="-130" dirty="0">
                <a:latin typeface="Arial"/>
                <a:cs typeface="Arial"/>
              </a:rPr>
              <a:t> </a:t>
            </a:r>
            <a:r>
              <a:rPr lang="en-US" sz="2000" spc="-5" dirty="0">
                <a:latin typeface="Arial"/>
                <a:cs typeface="Arial"/>
              </a:rPr>
              <a:t>An</a:t>
            </a:r>
            <a:r>
              <a:rPr lang="en-US" sz="2000" dirty="0">
                <a:latin typeface="Arial"/>
                <a:cs typeface="Arial"/>
              </a:rPr>
              <a:t> </a:t>
            </a:r>
            <a:r>
              <a:rPr lang="en-US" sz="2000" spc="-5" dirty="0">
                <a:latin typeface="Arial"/>
                <a:cs typeface="Arial"/>
              </a:rPr>
              <a:t>active</a:t>
            </a:r>
            <a:r>
              <a:rPr lang="en-US" sz="2000" spc="-15" dirty="0">
                <a:latin typeface="Arial"/>
                <a:cs typeface="Arial"/>
              </a:rPr>
              <a:t> </a:t>
            </a:r>
            <a:r>
              <a:rPr lang="en-US" sz="2000" dirty="0">
                <a:latin typeface="Arial"/>
                <a:cs typeface="Arial"/>
              </a:rPr>
              <a:t>system</a:t>
            </a:r>
            <a:r>
              <a:rPr lang="en-US" sz="2000" spc="-25" dirty="0">
                <a:latin typeface="Arial"/>
                <a:cs typeface="Arial"/>
              </a:rPr>
              <a:t> </a:t>
            </a:r>
            <a:r>
              <a:rPr lang="en-US" sz="2000" spc="-5" dirty="0">
                <a:latin typeface="Arial"/>
                <a:cs typeface="Arial"/>
              </a:rPr>
              <a:t>within </a:t>
            </a:r>
            <a:r>
              <a:rPr lang="en-US" sz="2000" dirty="0">
                <a:latin typeface="Arial"/>
                <a:cs typeface="Arial"/>
              </a:rPr>
              <a:t>the</a:t>
            </a:r>
            <a:r>
              <a:rPr lang="en-US" sz="2000" spc="-10" dirty="0">
                <a:latin typeface="Arial"/>
                <a:cs typeface="Arial"/>
              </a:rPr>
              <a:t> </a:t>
            </a:r>
            <a:r>
              <a:rPr lang="en-US" sz="2000" dirty="0">
                <a:latin typeface="Arial"/>
                <a:cs typeface="Arial"/>
              </a:rPr>
              <a:t>fishway</a:t>
            </a:r>
            <a:r>
              <a:rPr lang="en-US" sz="2000" spc="-25" dirty="0">
                <a:latin typeface="Arial"/>
                <a:cs typeface="Arial"/>
              </a:rPr>
              <a:t> </a:t>
            </a:r>
            <a:r>
              <a:rPr lang="en-US" sz="2000" spc="-5" dirty="0">
                <a:latin typeface="Arial"/>
                <a:cs typeface="Arial"/>
              </a:rPr>
              <a:t>is likely</a:t>
            </a:r>
            <a:r>
              <a:rPr lang="en-US" sz="2000" spc="5" dirty="0">
                <a:latin typeface="Arial"/>
                <a:cs typeface="Arial"/>
              </a:rPr>
              <a:t> </a:t>
            </a:r>
            <a:r>
              <a:rPr lang="en-US" sz="2000" dirty="0">
                <a:latin typeface="Arial"/>
                <a:cs typeface="Arial"/>
              </a:rPr>
              <a:t>not</a:t>
            </a:r>
            <a:r>
              <a:rPr lang="en-US" sz="2000" spc="-25" dirty="0">
                <a:latin typeface="Arial"/>
                <a:cs typeface="Arial"/>
              </a:rPr>
              <a:t> </a:t>
            </a:r>
            <a:r>
              <a:rPr lang="en-US" sz="2000" dirty="0">
                <a:latin typeface="Arial"/>
                <a:cs typeface="Arial"/>
              </a:rPr>
              <a:t>acceptable</a:t>
            </a:r>
          </a:p>
          <a:p>
            <a:pPr marL="355599" marR="5080" indent="-342898">
              <a:spcBef>
                <a:spcPts val="5"/>
              </a:spcBef>
              <a:buChar char="•"/>
              <a:tabLst>
                <a:tab pos="354963" algn="l"/>
                <a:tab pos="355599" algn="l"/>
              </a:tabLst>
            </a:pPr>
            <a:r>
              <a:rPr lang="en-US" sz="2000" dirty="0">
                <a:latin typeface="Arial"/>
                <a:cs typeface="Arial"/>
              </a:rPr>
              <a:t>Location</a:t>
            </a:r>
            <a:r>
              <a:rPr lang="en-US" sz="2000" spc="-30" dirty="0">
                <a:latin typeface="Arial"/>
                <a:cs typeface="Arial"/>
              </a:rPr>
              <a:t> </a:t>
            </a:r>
            <a:r>
              <a:rPr lang="en-US" sz="2000" dirty="0">
                <a:latin typeface="Arial"/>
                <a:cs typeface="Arial"/>
              </a:rPr>
              <a:t>and</a:t>
            </a:r>
            <a:r>
              <a:rPr lang="en-US" sz="2000" spc="-10" dirty="0">
                <a:latin typeface="Arial"/>
                <a:cs typeface="Arial"/>
              </a:rPr>
              <a:t> </a:t>
            </a:r>
            <a:r>
              <a:rPr lang="en-US" sz="2000" dirty="0">
                <a:latin typeface="Arial"/>
                <a:cs typeface="Arial"/>
              </a:rPr>
              <a:t>shape</a:t>
            </a:r>
            <a:r>
              <a:rPr lang="en-US" sz="2000" spc="-25" dirty="0">
                <a:latin typeface="Arial"/>
                <a:cs typeface="Arial"/>
              </a:rPr>
              <a:t> </a:t>
            </a:r>
            <a:r>
              <a:rPr lang="en-US" sz="2000" dirty="0">
                <a:latin typeface="Arial"/>
                <a:cs typeface="Arial"/>
              </a:rPr>
              <a:t>of</a:t>
            </a:r>
            <a:r>
              <a:rPr lang="en-US" sz="2000" spc="-20" dirty="0">
                <a:latin typeface="Arial"/>
                <a:cs typeface="Arial"/>
              </a:rPr>
              <a:t> </a:t>
            </a:r>
            <a:r>
              <a:rPr lang="en-US" sz="2000" dirty="0">
                <a:latin typeface="Arial"/>
                <a:cs typeface="Arial"/>
              </a:rPr>
              <a:t>water</a:t>
            </a:r>
            <a:r>
              <a:rPr lang="en-US" sz="2000" spc="-10" dirty="0">
                <a:latin typeface="Arial"/>
                <a:cs typeface="Arial"/>
              </a:rPr>
              <a:t> </a:t>
            </a:r>
            <a:r>
              <a:rPr lang="en-US" sz="2000" dirty="0">
                <a:latin typeface="Arial"/>
                <a:cs typeface="Arial"/>
              </a:rPr>
              <a:t>supply</a:t>
            </a:r>
            <a:r>
              <a:rPr lang="en-US" sz="2000" spc="-20" dirty="0">
                <a:latin typeface="Arial"/>
                <a:cs typeface="Arial"/>
              </a:rPr>
              <a:t> </a:t>
            </a:r>
            <a:r>
              <a:rPr lang="en-US" sz="2000" dirty="0">
                <a:latin typeface="Arial"/>
                <a:cs typeface="Arial"/>
              </a:rPr>
              <a:t>intake</a:t>
            </a:r>
            <a:r>
              <a:rPr lang="en-US" sz="2000" spc="-25" dirty="0">
                <a:latin typeface="Arial"/>
                <a:cs typeface="Arial"/>
              </a:rPr>
              <a:t> </a:t>
            </a:r>
            <a:r>
              <a:rPr lang="en-US" sz="2000" dirty="0">
                <a:latin typeface="Arial"/>
                <a:cs typeface="Arial"/>
              </a:rPr>
              <a:t>and</a:t>
            </a:r>
            <a:r>
              <a:rPr lang="en-US" sz="2000" spc="-10" dirty="0">
                <a:latin typeface="Arial"/>
                <a:cs typeface="Arial"/>
              </a:rPr>
              <a:t> </a:t>
            </a:r>
            <a:r>
              <a:rPr lang="en-US" sz="2000" dirty="0">
                <a:latin typeface="Arial"/>
                <a:cs typeface="Arial"/>
              </a:rPr>
              <a:t>screen</a:t>
            </a:r>
            <a:r>
              <a:rPr lang="en-US" sz="2000" spc="-35" dirty="0">
                <a:latin typeface="Arial"/>
                <a:cs typeface="Arial"/>
              </a:rPr>
              <a:t> </a:t>
            </a:r>
            <a:r>
              <a:rPr lang="en-US" sz="2000" dirty="0">
                <a:latin typeface="Arial"/>
                <a:cs typeface="Arial"/>
              </a:rPr>
              <a:t>must</a:t>
            </a:r>
            <a:r>
              <a:rPr lang="en-US" sz="2000" spc="-30" dirty="0">
                <a:latin typeface="Arial"/>
                <a:cs typeface="Arial"/>
              </a:rPr>
              <a:t> </a:t>
            </a:r>
            <a:r>
              <a:rPr lang="en-US" sz="2000" spc="-5" dirty="0">
                <a:latin typeface="Arial"/>
                <a:cs typeface="Arial"/>
              </a:rPr>
              <a:t>minimize</a:t>
            </a:r>
            <a:r>
              <a:rPr lang="en-US" sz="2000" spc="-10" dirty="0">
                <a:latin typeface="Arial"/>
                <a:cs typeface="Arial"/>
              </a:rPr>
              <a:t> </a:t>
            </a:r>
            <a:r>
              <a:rPr lang="en-US" sz="2000" spc="-5" dirty="0">
                <a:latin typeface="Arial"/>
                <a:cs typeface="Arial"/>
              </a:rPr>
              <a:t>potential</a:t>
            </a:r>
            <a:r>
              <a:rPr lang="en-US" sz="2000" dirty="0">
                <a:latin typeface="Arial"/>
                <a:cs typeface="Arial"/>
              </a:rPr>
              <a:t> salmonid</a:t>
            </a:r>
            <a:r>
              <a:rPr lang="en-US" sz="2000" spc="-25" dirty="0">
                <a:latin typeface="Arial"/>
                <a:cs typeface="Arial"/>
              </a:rPr>
              <a:t> </a:t>
            </a:r>
            <a:r>
              <a:rPr lang="en-US" sz="2000" dirty="0">
                <a:latin typeface="Arial"/>
                <a:cs typeface="Arial"/>
              </a:rPr>
              <a:t>and </a:t>
            </a:r>
            <a:r>
              <a:rPr lang="en-US" sz="2000" spc="-540" dirty="0">
                <a:latin typeface="Arial"/>
                <a:cs typeface="Arial"/>
              </a:rPr>
              <a:t> </a:t>
            </a:r>
            <a:r>
              <a:rPr lang="en-US" sz="2000" dirty="0">
                <a:latin typeface="Arial"/>
                <a:cs typeface="Arial"/>
              </a:rPr>
              <a:t>lamprey</a:t>
            </a:r>
            <a:r>
              <a:rPr lang="en-US" sz="2000" spc="-25" dirty="0">
                <a:latin typeface="Arial"/>
                <a:cs typeface="Arial"/>
              </a:rPr>
              <a:t> </a:t>
            </a:r>
            <a:r>
              <a:rPr lang="en-US" sz="2000" spc="-5" dirty="0">
                <a:latin typeface="Arial"/>
                <a:cs typeface="Arial"/>
              </a:rPr>
              <a:t>interaction/entrainment</a:t>
            </a:r>
            <a:r>
              <a:rPr lang="en-US" sz="2000" spc="-45" dirty="0">
                <a:latin typeface="Arial"/>
                <a:cs typeface="Arial"/>
              </a:rPr>
              <a:t> </a:t>
            </a:r>
            <a:r>
              <a:rPr lang="en-US" sz="2000" dirty="0">
                <a:latin typeface="Arial"/>
                <a:cs typeface="Arial"/>
              </a:rPr>
              <a:t>risks</a:t>
            </a:r>
            <a:r>
              <a:rPr lang="en-US" sz="2000" spc="-25" dirty="0">
                <a:latin typeface="Arial"/>
                <a:cs typeface="Arial"/>
              </a:rPr>
              <a:t> </a:t>
            </a:r>
            <a:r>
              <a:rPr lang="en-US" sz="2000" dirty="0">
                <a:latin typeface="Arial"/>
                <a:cs typeface="Arial"/>
              </a:rPr>
              <a:t>and</a:t>
            </a:r>
            <a:r>
              <a:rPr lang="en-US" sz="2000" spc="-15" dirty="0">
                <a:latin typeface="Arial"/>
                <a:cs typeface="Arial"/>
              </a:rPr>
              <a:t> </a:t>
            </a:r>
            <a:r>
              <a:rPr lang="en-US" sz="2000" dirty="0">
                <a:latin typeface="Arial"/>
                <a:cs typeface="Arial"/>
              </a:rPr>
              <a:t>risks</a:t>
            </a:r>
            <a:r>
              <a:rPr lang="en-US" sz="2000" spc="-30" dirty="0">
                <a:latin typeface="Arial"/>
                <a:cs typeface="Arial"/>
              </a:rPr>
              <a:t> </a:t>
            </a:r>
            <a:r>
              <a:rPr lang="en-US" sz="2000" dirty="0">
                <a:latin typeface="Arial"/>
                <a:cs typeface="Arial"/>
              </a:rPr>
              <a:t>associated</a:t>
            </a:r>
            <a:r>
              <a:rPr lang="en-US" sz="2000" spc="-40" dirty="0">
                <a:latin typeface="Arial"/>
                <a:cs typeface="Arial"/>
              </a:rPr>
              <a:t> </a:t>
            </a:r>
            <a:r>
              <a:rPr lang="en-US" sz="2000" spc="-5" dirty="0">
                <a:latin typeface="Arial"/>
                <a:cs typeface="Arial"/>
              </a:rPr>
              <a:t>with </a:t>
            </a:r>
            <a:r>
              <a:rPr lang="en-US" sz="2000" dirty="0">
                <a:latin typeface="Arial"/>
                <a:cs typeface="Arial"/>
              </a:rPr>
              <a:t>debris.</a:t>
            </a:r>
          </a:p>
          <a:p>
            <a:endParaRPr lang="en-US" dirty="0"/>
          </a:p>
        </p:txBody>
      </p:sp>
    </p:spTree>
    <p:extLst>
      <p:ext uri="{BB962C8B-B14F-4D97-AF65-F5344CB8AC3E}">
        <p14:creationId xmlns:p14="http://schemas.microsoft.com/office/powerpoint/2010/main" val="111842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71DF-17DA-47C6-954C-22ECE71413FE}"/>
              </a:ext>
            </a:extLst>
          </p:cNvPr>
          <p:cNvSpPr>
            <a:spLocks noGrp="1"/>
          </p:cNvSpPr>
          <p:nvPr>
            <p:ph type="title"/>
          </p:nvPr>
        </p:nvSpPr>
        <p:spPr/>
        <p:txBody>
          <a:bodyPr/>
          <a:lstStyle/>
          <a:p>
            <a:r>
              <a:rPr lang="en-US" sz="2800" spc="-40" dirty="0"/>
              <a:t>ALTERNATIVE</a:t>
            </a:r>
            <a:r>
              <a:rPr lang="en-US" sz="2800" spc="20" dirty="0"/>
              <a:t> </a:t>
            </a:r>
            <a:r>
              <a:rPr lang="en-US" sz="2800" spc="-5" dirty="0"/>
              <a:t>1</a:t>
            </a:r>
            <a:r>
              <a:rPr lang="en-US" sz="2800" spc="-25" dirty="0"/>
              <a:t> </a:t>
            </a:r>
            <a:r>
              <a:rPr lang="en-US" sz="2800" spc="-5" dirty="0"/>
              <a:t>(Preferred)</a:t>
            </a:r>
            <a:endParaRPr lang="en-US" sz="2800" dirty="0"/>
          </a:p>
        </p:txBody>
      </p:sp>
      <p:grpSp>
        <p:nvGrpSpPr>
          <p:cNvPr id="47" name="Group 46">
            <a:extLst>
              <a:ext uri="{FF2B5EF4-FFF2-40B4-BE49-F238E27FC236}">
                <a16:creationId xmlns:a16="http://schemas.microsoft.com/office/drawing/2014/main" id="{79DAEEB1-D5E8-4AB9-B8D7-0C57D1EBEC83}"/>
              </a:ext>
            </a:extLst>
          </p:cNvPr>
          <p:cNvGrpSpPr/>
          <p:nvPr/>
        </p:nvGrpSpPr>
        <p:grpSpPr>
          <a:xfrm>
            <a:off x="266700" y="1028700"/>
            <a:ext cx="3458943" cy="5600700"/>
            <a:chOff x="316991" y="73152"/>
            <a:chExt cx="4143755" cy="6644142"/>
          </a:xfrm>
        </p:grpSpPr>
        <p:grpSp>
          <p:nvGrpSpPr>
            <p:cNvPr id="19" name="object 2">
              <a:extLst>
                <a:ext uri="{FF2B5EF4-FFF2-40B4-BE49-F238E27FC236}">
                  <a16:creationId xmlns:a16="http://schemas.microsoft.com/office/drawing/2014/main" id="{C1B0AF01-583C-44AF-8F2D-05DDCEBA8BA1}"/>
                </a:ext>
              </a:extLst>
            </p:cNvPr>
            <p:cNvGrpSpPr/>
            <p:nvPr/>
          </p:nvGrpSpPr>
          <p:grpSpPr>
            <a:xfrm>
              <a:off x="316991" y="73152"/>
              <a:ext cx="4143755" cy="6644142"/>
              <a:chOff x="316991" y="73152"/>
              <a:chExt cx="4143755" cy="6644142"/>
            </a:xfrm>
          </p:grpSpPr>
          <p:pic>
            <p:nvPicPr>
              <p:cNvPr id="20" name="object 3">
                <a:extLst>
                  <a:ext uri="{FF2B5EF4-FFF2-40B4-BE49-F238E27FC236}">
                    <a16:creationId xmlns:a16="http://schemas.microsoft.com/office/drawing/2014/main" id="{3483C891-DE9D-48D5-BD4F-529194A03143}"/>
                  </a:ext>
                </a:extLst>
              </p:cNvPr>
              <p:cNvPicPr/>
              <p:nvPr/>
            </p:nvPicPr>
            <p:blipFill>
              <a:blip r:embed="rId2" cstate="print"/>
              <a:stretch>
                <a:fillRect/>
              </a:stretch>
            </p:blipFill>
            <p:spPr>
              <a:xfrm>
                <a:off x="316991" y="73152"/>
                <a:ext cx="4143755" cy="2945891"/>
              </a:xfrm>
              <a:prstGeom prst="rect">
                <a:avLst/>
              </a:prstGeom>
            </p:spPr>
          </p:pic>
          <p:sp>
            <p:nvSpPr>
              <p:cNvPr id="21" name="object 4">
                <a:extLst>
                  <a:ext uri="{FF2B5EF4-FFF2-40B4-BE49-F238E27FC236}">
                    <a16:creationId xmlns:a16="http://schemas.microsoft.com/office/drawing/2014/main" id="{E7B33DB5-DBFF-4592-A42F-3A19E545147B}"/>
                  </a:ext>
                </a:extLst>
              </p:cNvPr>
              <p:cNvSpPr/>
              <p:nvPr/>
            </p:nvSpPr>
            <p:spPr>
              <a:xfrm>
                <a:off x="2251709" y="2074926"/>
                <a:ext cx="551815" cy="410209"/>
              </a:xfrm>
              <a:custGeom>
                <a:avLst/>
                <a:gdLst/>
                <a:ahLst/>
                <a:cxnLst/>
                <a:rect l="l" t="t" r="r" b="b"/>
                <a:pathLst>
                  <a:path w="551814" h="410210">
                    <a:moveTo>
                      <a:pt x="0" y="0"/>
                    </a:moveTo>
                    <a:lnTo>
                      <a:pt x="551688" y="0"/>
                    </a:lnTo>
                    <a:lnTo>
                      <a:pt x="551688" y="409955"/>
                    </a:lnTo>
                    <a:lnTo>
                      <a:pt x="0" y="409955"/>
                    </a:lnTo>
                    <a:lnTo>
                      <a:pt x="0" y="0"/>
                    </a:lnTo>
                    <a:close/>
                  </a:path>
                </a:pathLst>
              </a:custGeom>
              <a:ln w="38100">
                <a:solidFill>
                  <a:srgbClr val="FF0000"/>
                </a:solidFill>
              </a:ln>
            </p:spPr>
            <p:txBody>
              <a:bodyPr wrap="square" lIns="0" tIns="0" rIns="0" bIns="0" rtlCol="0"/>
              <a:lstStyle/>
              <a:p>
                <a:endParaRPr>
                  <a:solidFill>
                    <a:prstClr val="black"/>
                  </a:solidFill>
                  <a:latin typeface="Calibri"/>
                </a:endParaRPr>
              </a:p>
            </p:txBody>
          </p:sp>
          <p:sp>
            <p:nvSpPr>
              <p:cNvPr id="22" name="object 5">
                <a:extLst>
                  <a:ext uri="{FF2B5EF4-FFF2-40B4-BE49-F238E27FC236}">
                    <a16:creationId xmlns:a16="http://schemas.microsoft.com/office/drawing/2014/main" id="{5AC44B5C-7E1B-4941-ACE5-4191BD2679D3}"/>
                  </a:ext>
                </a:extLst>
              </p:cNvPr>
              <p:cNvSpPr/>
              <p:nvPr/>
            </p:nvSpPr>
            <p:spPr>
              <a:xfrm>
                <a:off x="2484693" y="2612118"/>
                <a:ext cx="0" cy="610235"/>
              </a:xfrm>
              <a:custGeom>
                <a:avLst/>
                <a:gdLst/>
                <a:ahLst/>
                <a:cxnLst/>
                <a:rect l="l" t="t" r="r" b="b"/>
                <a:pathLst>
                  <a:path h="610235">
                    <a:moveTo>
                      <a:pt x="0" y="0"/>
                    </a:moveTo>
                    <a:lnTo>
                      <a:pt x="0" y="609617"/>
                    </a:lnTo>
                  </a:path>
                </a:pathLst>
              </a:custGeom>
              <a:ln w="66814">
                <a:solidFill>
                  <a:srgbClr val="FF0000"/>
                </a:solidFill>
              </a:ln>
            </p:spPr>
            <p:txBody>
              <a:bodyPr wrap="square" lIns="0" tIns="0" rIns="0" bIns="0" rtlCol="0"/>
              <a:lstStyle/>
              <a:p>
                <a:endParaRPr>
                  <a:solidFill>
                    <a:prstClr val="black"/>
                  </a:solidFill>
                  <a:latin typeface="Calibri"/>
                </a:endParaRPr>
              </a:p>
            </p:txBody>
          </p:sp>
          <p:sp>
            <p:nvSpPr>
              <p:cNvPr id="23" name="object 6">
                <a:extLst>
                  <a:ext uri="{FF2B5EF4-FFF2-40B4-BE49-F238E27FC236}">
                    <a16:creationId xmlns:a16="http://schemas.microsoft.com/office/drawing/2014/main" id="{4CCB6FE6-713C-49A2-90C1-E1EB4FBC64CF}"/>
                  </a:ext>
                </a:extLst>
              </p:cNvPr>
              <p:cNvSpPr/>
              <p:nvPr/>
            </p:nvSpPr>
            <p:spPr>
              <a:xfrm>
                <a:off x="2393822" y="2496311"/>
                <a:ext cx="173990" cy="175260"/>
              </a:xfrm>
              <a:custGeom>
                <a:avLst/>
                <a:gdLst/>
                <a:ahLst/>
                <a:cxnLst/>
                <a:rect l="l" t="t" r="r" b="b"/>
                <a:pathLst>
                  <a:path w="173989" h="175260">
                    <a:moveTo>
                      <a:pt x="84201" y="0"/>
                    </a:moveTo>
                    <a:lnTo>
                      <a:pt x="0" y="175044"/>
                    </a:lnTo>
                    <a:lnTo>
                      <a:pt x="173710" y="172389"/>
                    </a:lnTo>
                    <a:lnTo>
                      <a:pt x="84201" y="0"/>
                    </a:lnTo>
                    <a:close/>
                  </a:path>
                </a:pathLst>
              </a:custGeom>
              <a:solidFill>
                <a:srgbClr val="FF0000"/>
              </a:solidFill>
            </p:spPr>
            <p:txBody>
              <a:bodyPr wrap="square" lIns="0" tIns="0" rIns="0" bIns="0" rtlCol="0"/>
              <a:lstStyle/>
              <a:p>
                <a:endParaRPr>
                  <a:solidFill>
                    <a:prstClr val="black"/>
                  </a:solidFill>
                  <a:latin typeface="Calibri"/>
                </a:endParaRPr>
              </a:p>
            </p:txBody>
          </p:sp>
          <p:pic>
            <p:nvPicPr>
              <p:cNvPr id="24" name="object 7">
                <a:extLst>
                  <a:ext uri="{FF2B5EF4-FFF2-40B4-BE49-F238E27FC236}">
                    <a16:creationId xmlns:a16="http://schemas.microsoft.com/office/drawing/2014/main" id="{57DF52B9-7E9B-4EF8-950F-5986E7ED8282}"/>
                  </a:ext>
                </a:extLst>
              </p:cNvPr>
              <p:cNvPicPr/>
              <p:nvPr/>
            </p:nvPicPr>
            <p:blipFill>
              <a:blip r:embed="rId3" cstate="print"/>
              <a:stretch>
                <a:fillRect/>
              </a:stretch>
            </p:blipFill>
            <p:spPr>
              <a:xfrm>
                <a:off x="374903" y="3221735"/>
                <a:ext cx="3939070" cy="3495559"/>
              </a:xfrm>
              <a:prstGeom prst="rect">
                <a:avLst/>
              </a:prstGeom>
            </p:spPr>
          </p:pic>
          <p:sp>
            <p:nvSpPr>
              <p:cNvPr id="25" name="object 8">
                <a:extLst>
                  <a:ext uri="{FF2B5EF4-FFF2-40B4-BE49-F238E27FC236}">
                    <a16:creationId xmlns:a16="http://schemas.microsoft.com/office/drawing/2014/main" id="{00796E7F-BBE7-4469-82F8-058AF7234C4B}"/>
                  </a:ext>
                </a:extLst>
              </p:cNvPr>
              <p:cNvSpPr/>
              <p:nvPr/>
            </p:nvSpPr>
            <p:spPr>
              <a:xfrm>
                <a:off x="635507" y="4279391"/>
                <a:ext cx="659130" cy="433705"/>
              </a:xfrm>
              <a:custGeom>
                <a:avLst/>
                <a:gdLst/>
                <a:ahLst/>
                <a:cxnLst/>
                <a:rect l="l" t="t" r="r" b="b"/>
                <a:pathLst>
                  <a:path w="659130" h="433704">
                    <a:moveTo>
                      <a:pt x="0" y="0"/>
                    </a:moveTo>
                    <a:lnTo>
                      <a:pt x="659066" y="433501"/>
                    </a:lnTo>
                  </a:path>
                </a:pathLst>
              </a:custGeom>
              <a:ln w="76200">
                <a:solidFill>
                  <a:srgbClr val="EF4135"/>
                </a:solidFill>
              </a:ln>
            </p:spPr>
            <p:txBody>
              <a:bodyPr wrap="square" lIns="0" tIns="0" rIns="0" bIns="0" rtlCol="0"/>
              <a:lstStyle/>
              <a:p>
                <a:endParaRPr>
                  <a:solidFill>
                    <a:prstClr val="black"/>
                  </a:solidFill>
                  <a:latin typeface="Calibri"/>
                </a:endParaRPr>
              </a:p>
            </p:txBody>
          </p:sp>
          <p:sp>
            <p:nvSpPr>
              <p:cNvPr id="26" name="object 9">
                <a:extLst>
                  <a:ext uri="{FF2B5EF4-FFF2-40B4-BE49-F238E27FC236}">
                    <a16:creationId xmlns:a16="http://schemas.microsoft.com/office/drawing/2014/main" id="{ADEE5319-AF79-4FF4-9BEA-F7A6BB57D805}"/>
                  </a:ext>
                </a:extLst>
              </p:cNvPr>
              <p:cNvSpPr/>
              <p:nvPr/>
            </p:nvSpPr>
            <p:spPr>
              <a:xfrm>
                <a:off x="1199935" y="4596455"/>
                <a:ext cx="254000" cy="221615"/>
              </a:xfrm>
              <a:custGeom>
                <a:avLst/>
                <a:gdLst/>
                <a:ahLst/>
                <a:cxnLst/>
                <a:rect l="l" t="t" r="r" b="b"/>
                <a:pathLst>
                  <a:path w="254000" h="221614">
                    <a:moveTo>
                      <a:pt x="125628" y="0"/>
                    </a:moveTo>
                    <a:lnTo>
                      <a:pt x="0" y="190982"/>
                    </a:lnTo>
                    <a:lnTo>
                      <a:pt x="253796" y="221119"/>
                    </a:lnTo>
                    <a:lnTo>
                      <a:pt x="125628" y="0"/>
                    </a:lnTo>
                    <a:close/>
                  </a:path>
                </a:pathLst>
              </a:custGeom>
              <a:solidFill>
                <a:srgbClr val="EF4135"/>
              </a:solidFill>
            </p:spPr>
            <p:txBody>
              <a:bodyPr wrap="square" lIns="0" tIns="0" rIns="0" bIns="0" rtlCol="0"/>
              <a:lstStyle/>
              <a:p>
                <a:endParaRPr>
                  <a:solidFill>
                    <a:prstClr val="black"/>
                  </a:solidFill>
                  <a:latin typeface="Calibri"/>
                </a:endParaRPr>
              </a:p>
            </p:txBody>
          </p:sp>
          <p:sp>
            <p:nvSpPr>
              <p:cNvPr id="27" name="object 10">
                <a:extLst>
                  <a:ext uri="{FF2B5EF4-FFF2-40B4-BE49-F238E27FC236}">
                    <a16:creationId xmlns:a16="http://schemas.microsoft.com/office/drawing/2014/main" id="{083D47F5-555E-4F05-8E65-8129C27F719C}"/>
                  </a:ext>
                </a:extLst>
              </p:cNvPr>
              <p:cNvSpPr/>
              <p:nvPr/>
            </p:nvSpPr>
            <p:spPr>
              <a:xfrm>
                <a:off x="1618954" y="4115372"/>
                <a:ext cx="631825" cy="430530"/>
              </a:xfrm>
              <a:custGeom>
                <a:avLst/>
                <a:gdLst/>
                <a:ahLst/>
                <a:cxnLst/>
                <a:rect l="l" t="t" r="r" b="b"/>
                <a:pathLst>
                  <a:path w="631825" h="430529">
                    <a:moveTo>
                      <a:pt x="631748" y="430339"/>
                    </a:moveTo>
                    <a:lnTo>
                      <a:pt x="0" y="0"/>
                    </a:lnTo>
                  </a:path>
                </a:pathLst>
              </a:custGeom>
              <a:ln w="76200">
                <a:solidFill>
                  <a:srgbClr val="EF4135"/>
                </a:solidFill>
              </a:ln>
            </p:spPr>
            <p:txBody>
              <a:bodyPr wrap="square" lIns="0" tIns="0" rIns="0" bIns="0" rtlCol="0"/>
              <a:lstStyle/>
              <a:p>
                <a:endParaRPr>
                  <a:solidFill>
                    <a:prstClr val="black"/>
                  </a:solidFill>
                  <a:latin typeface="Calibri"/>
                </a:endParaRPr>
              </a:p>
            </p:txBody>
          </p:sp>
          <p:sp>
            <p:nvSpPr>
              <p:cNvPr id="28" name="object 11">
                <a:extLst>
                  <a:ext uri="{FF2B5EF4-FFF2-40B4-BE49-F238E27FC236}">
                    <a16:creationId xmlns:a16="http://schemas.microsoft.com/office/drawing/2014/main" id="{9E60F476-24C5-4254-B34E-056CF63BBA15}"/>
                  </a:ext>
                </a:extLst>
              </p:cNvPr>
              <p:cNvSpPr/>
              <p:nvPr/>
            </p:nvSpPr>
            <p:spPr>
              <a:xfrm>
                <a:off x="1461512" y="4008125"/>
                <a:ext cx="253365" cy="223520"/>
              </a:xfrm>
              <a:custGeom>
                <a:avLst/>
                <a:gdLst/>
                <a:ahLst/>
                <a:cxnLst/>
                <a:rect l="l" t="t" r="r" b="b"/>
                <a:pathLst>
                  <a:path w="253364" h="223520">
                    <a:moveTo>
                      <a:pt x="0" y="0"/>
                    </a:moveTo>
                    <a:lnTo>
                      <a:pt x="124574" y="223164"/>
                    </a:lnTo>
                    <a:lnTo>
                      <a:pt x="253276" y="34239"/>
                    </a:lnTo>
                    <a:lnTo>
                      <a:pt x="0" y="0"/>
                    </a:lnTo>
                    <a:close/>
                  </a:path>
                </a:pathLst>
              </a:custGeom>
              <a:solidFill>
                <a:srgbClr val="EF4135"/>
              </a:solidFill>
            </p:spPr>
            <p:txBody>
              <a:bodyPr wrap="square" lIns="0" tIns="0" rIns="0" bIns="0" rtlCol="0"/>
              <a:lstStyle/>
              <a:p>
                <a:endParaRPr>
                  <a:solidFill>
                    <a:prstClr val="black"/>
                  </a:solidFill>
                  <a:latin typeface="Calibri"/>
                </a:endParaRPr>
              </a:p>
            </p:txBody>
          </p:sp>
          <p:sp>
            <p:nvSpPr>
              <p:cNvPr id="29" name="object 12">
                <a:extLst>
                  <a:ext uri="{FF2B5EF4-FFF2-40B4-BE49-F238E27FC236}">
                    <a16:creationId xmlns:a16="http://schemas.microsoft.com/office/drawing/2014/main" id="{EF690096-EC43-497E-8EB5-5F54E5933464}"/>
                  </a:ext>
                </a:extLst>
              </p:cNvPr>
              <p:cNvSpPr/>
              <p:nvPr/>
            </p:nvSpPr>
            <p:spPr>
              <a:xfrm>
                <a:off x="1146848" y="4112733"/>
                <a:ext cx="875030" cy="769620"/>
              </a:xfrm>
              <a:custGeom>
                <a:avLst/>
                <a:gdLst/>
                <a:ahLst/>
                <a:cxnLst/>
                <a:rect l="l" t="t" r="r" b="b"/>
                <a:pathLst>
                  <a:path w="875030" h="769620">
                    <a:moveTo>
                      <a:pt x="213309" y="0"/>
                    </a:moveTo>
                    <a:lnTo>
                      <a:pt x="0" y="301510"/>
                    </a:lnTo>
                    <a:lnTo>
                      <a:pt x="661479" y="769480"/>
                    </a:lnTo>
                    <a:lnTo>
                      <a:pt x="874788" y="467982"/>
                    </a:lnTo>
                    <a:lnTo>
                      <a:pt x="213309" y="0"/>
                    </a:lnTo>
                    <a:close/>
                  </a:path>
                </a:pathLst>
              </a:custGeom>
              <a:solidFill>
                <a:srgbClr val="F2F2F2"/>
              </a:solidFill>
            </p:spPr>
            <p:txBody>
              <a:bodyPr wrap="square" lIns="0" tIns="0" rIns="0" bIns="0" rtlCol="0"/>
              <a:lstStyle/>
              <a:p>
                <a:endParaRPr>
                  <a:solidFill>
                    <a:prstClr val="black"/>
                  </a:solidFill>
                  <a:latin typeface="Calibri"/>
                </a:endParaRPr>
              </a:p>
            </p:txBody>
          </p:sp>
          <p:sp>
            <p:nvSpPr>
              <p:cNvPr id="30" name="object 13">
                <a:extLst>
                  <a:ext uri="{FF2B5EF4-FFF2-40B4-BE49-F238E27FC236}">
                    <a16:creationId xmlns:a16="http://schemas.microsoft.com/office/drawing/2014/main" id="{6136FA15-6F14-4869-8E91-ACFD9F8AC036}"/>
                  </a:ext>
                </a:extLst>
              </p:cNvPr>
              <p:cNvSpPr/>
              <p:nvPr/>
            </p:nvSpPr>
            <p:spPr>
              <a:xfrm>
                <a:off x="1146848" y="4112733"/>
                <a:ext cx="875030" cy="769620"/>
              </a:xfrm>
              <a:custGeom>
                <a:avLst/>
                <a:gdLst/>
                <a:ahLst/>
                <a:cxnLst/>
                <a:rect l="l" t="t" r="r" b="b"/>
                <a:pathLst>
                  <a:path w="875030" h="769620">
                    <a:moveTo>
                      <a:pt x="213309" y="0"/>
                    </a:moveTo>
                    <a:lnTo>
                      <a:pt x="874788" y="467982"/>
                    </a:lnTo>
                    <a:lnTo>
                      <a:pt x="661479" y="769480"/>
                    </a:lnTo>
                    <a:lnTo>
                      <a:pt x="0" y="301510"/>
                    </a:lnTo>
                    <a:lnTo>
                      <a:pt x="213309" y="0"/>
                    </a:lnTo>
                    <a:close/>
                  </a:path>
                </a:pathLst>
              </a:custGeom>
              <a:ln w="12700">
                <a:solidFill>
                  <a:srgbClr val="EF4135"/>
                </a:solidFill>
              </a:ln>
            </p:spPr>
            <p:txBody>
              <a:bodyPr wrap="square" lIns="0" tIns="0" rIns="0" bIns="0" rtlCol="0"/>
              <a:lstStyle/>
              <a:p>
                <a:endParaRPr>
                  <a:solidFill>
                    <a:prstClr val="black"/>
                  </a:solidFill>
                  <a:latin typeface="Calibri"/>
                </a:endParaRPr>
              </a:p>
            </p:txBody>
          </p:sp>
          <p:sp>
            <p:nvSpPr>
              <p:cNvPr id="31" name="object 14">
                <a:extLst>
                  <a:ext uri="{FF2B5EF4-FFF2-40B4-BE49-F238E27FC236}">
                    <a16:creationId xmlns:a16="http://schemas.microsoft.com/office/drawing/2014/main" id="{9F195F46-7707-4439-9586-BF62FB235A4A}"/>
                  </a:ext>
                </a:extLst>
              </p:cNvPr>
              <p:cNvSpPr/>
              <p:nvPr/>
            </p:nvSpPr>
            <p:spPr>
              <a:xfrm>
                <a:off x="1293652" y="4260654"/>
                <a:ext cx="480059" cy="402590"/>
              </a:xfrm>
              <a:custGeom>
                <a:avLst/>
                <a:gdLst/>
                <a:ahLst/>
                <a:cxnLst/>
                <a:rect l="l" t="t" r="r" b="b"/>
                <a:pathLst>
                  <a:path w="480060" h="402589">
                    <a:moveTo>
                      <a:pt x="409968" y="311099"/>
                    </a:moveTo>
                    <a:lnTo>
                      <a:pt x="382917" y="311099"/>
                    </a:lnTo>
                    <a:lnTo>
                      <a:pt x="355561" y="385140"/>
                    </a:lnTo>
                    <a:lnTo>
                      <a:pt x="380161" y="402551"/>
                    </a:lnTo>
                    <a:lnTo>
                      <a:pt x="436483" y="360235"/>
                    </a:lnTo>
                    <a:lnTo>
                      <a:pt x="391096" y="360235"/>
                    </a:lnTo>
                    <a:lnTo>
                      <a:pt x="409968" y="311099"/>
                    </a:lnTo>
                    <a:close/>
                  </a:path>
                  <a:path w="480060" h="402589">
                    <a:moveTo>
                      <a:pt x="335457" y="225704"/>
                    </a:moveTo>
                    <a:lnTo>
                      <a:pt x="297611" y="344144"/>
                    </a:lnTo>
                    <a:lnTo>
                      <a:pt x="322478" y="361734"/>
                    </a:lnTo>
                    <a:lnTo>
                      <a:pt x="372821" y="319557"/>
                    </a:lnTo>
                    <a:lnTo>
                      <a:pt x="333590" y="319557"/>
                    </a:lnTo>
                    <a:lnTo>
                      <a:pt x="360324" y="243306"/>
                    </a:lnTo>
                    <a:lnTo>
                      <a:pt x="335457" y="225704"/>
                    </a:lnTo>
                    <a:close/>
                  </a:path>
                  <a:path w="480060" h="402589">
                    <a:moveTo>
                      <a:pt x="454456" y="309905"/>
                    </a:moveTo>
                    <a:lnTo>
                      <a:pt x="391096" y="360235"/>
                    </a:lnTo>
                    <a:lnTo>
                      <a:pt x="436483" y="360235"/>
                    </a:lnTo>
                    <a:lnTo>
                      <a:pt x="479704" y="327761"/>
                    </a:lnTo>
                    <a:lnTo>
                      <a:pt x="454456" y="309905"/>
                    </a:lnTo>
                    <a:close/>
                  </a:path>
                  <a:path w="480060" h="402589">
                    <a:moveTo>
                      <a:pt x="395135" y="267931"/>
                    </a:moveTo>
                    <a:lnTo>
                      <a:pt x="333590" y="319557"/>
                    </a:lnTo>
                    <a:lnTo>
                      <a:pt x="372821" y="319557"/>
                    </a:lnTo>
                    <a:lnTo>
                      <a:pt x="382917" y="311099"/>
                    </a:lnTo>
                    <a:lnTo>
                      <a:pt x="409968" y="311099"/>
                    </a:lnTo>
                    <a:lnTo>
                      <a:pt x="419836" y="285407"/>
                    </a:lnTo>
                    <a:lnTo>
                      <a:pt x="395135" y="267931"/>
                    </a:lnTo>
                    <a:close/>
                  </a:path>
                  <a:path w="480060" h="402589">
                    <a:moveTo>
                      <a:pt x="242182" y="171114"/>
                    </a:moveTo>
                    <a:lnTo>
                      <a:pt x="206076" y="185891"/>
                    </a:lnTo>
                    <a:lnTo>
                      <a:pt x="183475" y="222005"/>
                    </a:lnTo>
                    <a:lnTo>
                      <a:pt x="181536" y="238015"/>
                    </a:lnTo>
                    <a:lnTo>
                      <a:pt x="182402" y="245764"/>
                    </a:lnTo>
                    <a:lnTo>
                      <a:pt x="202594" y="279643"/>
                    </a:lnTo>
                    <a:lnTo>
                      <a:pt x="242786" y="296446"/>
                    </a:lnTo>
                    <a:lnTo>
                      <a:pt x="254800" y="295465"/>
                    </a:lnTo>
                    <a:lnTo>
                      <a:pt x="266439" y="292158"/>
                    </a:lnTo>
                    <a:lnTo>
                      <a:pt x="276972" y="286658"/>
                    </a:lnTo>
                    <a:lnTo>
                      <a:pt x="286398" y="278967"/>
                    </a:lnTo>
                    <a:lnTo>
                      <a:pt x="294053" y="269875"/>
                    </a:lnTo>
                    <a:lnTo>
                      <a:pt x="237667" y="269875"/>
                    </a:lnTo>
                    <a:lnTo>
                      <a:pt x="230263" y="268465"/>
                    </a:lnTo>
                    <a:lnTo>
                      <a:pt x="216890" y="259003"/>
                    </a:lnTo>
                    <a:lnTo>
                      <a:pt x="213080" y="252476"/>
                    </a:lnTo>
                    <a:lnTo>
                      <a:pt x="212128" y="244157"/>
                    </a:lnTo>
                    <a:lnTo>
                      <a:pt x="212147" y="237790"/>
                    </a:lnTo>
                    <a:lnTo>
                      <a:pt x="237336" y="202184"/>
                    </a:lnTo>
                    <a:lnTo>
                      <a:pt x="251498" y="198170"/>
                    </a:lnTo>
                    <a:lnTo>
                      <a:pt x="295372" y="198170"/>
                    </a:lnTo>
                    <a:lnTo>
                      <a:pt x="290132" y="191698"/>
                    </a:lnTo>
                    <a:lnTo>
                      <a:pt x="250088" y="171462"/>
                    </a:lnTo>
                    <a:lnTo>
                      <a:pt x="242182" y="171114"/>
                    </a:lnTo>
                    <a:close/>
                  </a:path>
                  <a:path w="480060" h="402589">
                    <a:moveTo>
                      <a:pt x="295372" y="198170"/>
                    </a:moveTo>
                    <a:lnTo>
                      <a:pt x="251498" y="198170"/>
                    </a:lnTo>
                    <a:lnTo>
                      <a:pt x="258927" y="199593"/>
                    </a:lnTo>
                    <a:lnTo>
                      <a:pt x="272288" y="209054"/>
                    </a:lnTo>
                    <a:lnTo>
                      <a:pt x="276085" y="215569"/>
                    </a:lnTo>
                    <a:lnTo>
                      <a:pt x="276915" y="223113"/>
                    </a:lnTo>
                    <a:lnTo>
                      <a:pt x="276978" y="230214"/>
                    </a:lnTo>
                    <a:lnTo>
                      <a:pt x="275524" y="236772"/>
                    </a:lnTo>
                    <a:lnTo>
                      <a:pt x="245808" y="267970"/>
                    </a:lnTo>
                    <a:lnTo>
                      <a:pt x="237667" y="269875"/>
                    </a:lnTo>
                    <a:lnTo>
                      <a:pt x="294053" y="269875"/>
                    </a:lnTo>
                    <a:lnTo>
                      <a:pt x="294716" y="269087"/>
                    </a:lnTo>
                    <a:lnTo>
                      <a:pt x="301212" y="258042"/>
                    </a:lnTo>
                    <a:lnTo>
                      <a:pt x="305288" y="246700"/>
                    </a:lnTo>
                    <a:lnTo>
                      <a:pt x="306946" y="235058"/>
                    </a:lnTo>
                    <a:lnTo>
                      <a:pt x="306184" y="223113"/>
                    </a:lnTo>
                    <a:lnTo>
                      <a:pt x="303086" y="211559"/>
                    </a:lnTo>
                    <a:lnTo>
                      <a:pt x="297735" y="201088"/>
                    </a:lnTo>
                    <a:lnTo>
                      <a:pt x="295372" y="198170"/>
                    </a:lnTo>
                    <a:close/>
                  </a:path>
                  <a:path w="480060" h="402589">
                    <a:moveTo>
                      <a:pt x="208597" y="80721"/>
                    </a:moveTo>
                    <a:lnTo>
                      <a:pt x="114096" y="214312"/>
                    </a:lnTo>
                    <a:lnTo>
                      <a:pt x="139700" y="232422"/>
                    </a:lnTo>
                    <a:lnTo>
                      <a:pt x="234213" y="98844"/>
                    </a:lnTo>
                    <a:lnTo>
                      <a:pt x="208597" y="80721"/>
                    </a:lnTo>
                    <a:close/>
                  </a:path>
                  <a:path w="480060" h="402589">
                    <a:moveTo>
                      <a:pt x="94513" y="0"/>
                    </a:moveTo>
                    <a:lnTo>
                      <a:pt x="0" y="133591"/>
                    </a:lnTo>
                    <a:lnTo>
                      <a:pt x="26974" y="152679"/>
                    </a:lnTo>
                    <a:lnTo>
                      <a:pt x="67132" y="95897"/>
                    </a:lnTo>
                    <a:lnTo>
                      <a:pt x="115051" y="95897"/>
                    </a:lnTo>
                    <a:lnTo>
                      <a:pt x="83121" y="73304"/>
                    </a:lnTo>
                    <a:lnTo>
                      <a:pt x="105498" y="41681"/>
                    </a:lnTo>
                    <a:lnTo>
                      <a:pt x="153416" y="41681"/>
                    </a:lnTo>
                    <a:lnTo>
                      <a:pt x="94513" y="0"/>
                    </a:lnTo>
                    <a:close/>
                  </a:path>
                  <a:path w="480060" h="402589">
                    <a:moveTo>
                      <a:pt x="115051" y="95897"/>
                    </a:moveTo>
                    <a:lnTo>
                      <a:pt x="67132" y="95897"/>
                    </a:lnTo>
                    <a:lnTo>
                      <a:pt x="122897" y="135356"/>
                    </a:lnTo>
                    <a:lnTo>
                      <a:pt x="138887" y="112763"/>
                    </a:lnTo>
                    <a:lnTo>
                      <a:pt x="115051" y="95897"/>
                    </a:lnTo>
                    <a:close/>
                  </a:path>
                  <a:path w="480060" h="402589">
                    <a:moveTo>
                      <a:pt x="153416" y="41681"/>
                    </a:moveTo>
                    <a:lnTo>
                      <a:pt x="105498" y="41681"/>
                    </a:lnTo>
                    <a:lnTo>
                      <a:pt x="170103" y="87388"/>
                    </a:lnTo>
                    <a:lnTo>
                      <a:pt x="186080" y="64795"/>
                    </a:lnTo>
                    <a:lnTo>
                      <a:pt x="153416" y="41681"/>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32" name="object 15">
                <a:extLst>
                  <a:ext uri="{FF2B5EF4-FFF2-40B4-BE49-F238E27FC236}">
                    <a16:creationId xmlns:a16="http://schemas.microsoft.com/office/drawing/2014/main" id="{A23348BF-9F83-4743-9627-75B6D4161ED3}"/>
                  </a:ext>
                </a:extLst>
              </p:cNvPr>
              <p:cNvSpPr/>
              <p:nvPr/>
            </p:nvSpPr>
            <p:spPr>
              <a:xfrm>
                <a:off x="1230630" y="5542026"/>
                <a:ext cx="437515" cy="448309"/>
              </a:xfrm>
              <a:custGeom>
                <a:avLst/>
                <a:gdLst/>
                <a:ahLst/>
                <a:cxnLst/>
                <a:rect l="l" t="t" r="r" b="b"/>
                <a:pathLst>
                  <a:path w="437514" h="448310">
                    <a:moveTo>
                      <a:pt x="218694" y="0"/>
                    </a:moveTo>
                    <a:lnTo>
                      <a:pt x="174620" y="4551"/>
                    </a:lnTo>
                    <a:lnTo>
                      <a:pt x="133570" y="17605"/>
                    </a:lnTo>
                    <a:lnTo>
                      <a:pt x="96422" y="38261"/>
                    </a:lnTo>
                    <a:lnTo>
                      <a:pt x="64055" y="65617"/>
                    </a:lnTo>
                    <a:lnTo>
                      <a:pt x="37350" y="98773"/>
                    </a:lnTo>
                    <a:lnTo>
                      <a:pt x="17186" y="136827"/>
                    </a:lnTo>
                    <a:lnTo>
                      <a:pt x="4443" y="178879"/>
                    </a:lnTo>
                    <a:lnTo>
                      <a:pt x="0" y="224028"/>
                    </a:lnTo>
                    <a:lnTo>
                      <a:pt x="4443" y="269176"/>
                    </a:lnTo>
                    <a:lnTo>
                      <a:pt x="17186" y="311228"/>
                    </a:lnTo>
                    <a:lnTo>
                      <a:pt x="37350" y="349282"/>
                    </a:lnTo>
                    <a:lnTo>
                      <a:pt x="64055" y="382438"/>
                    </a:lnTo>
                    <a:lnTo>
                      <a:pt x="96422" y="409794"/>
                    </a:lnTo>
                    <a:lnTo>
                      <a:pt x="133570" y="430450"/>
                    </a:lnTo>
                    <a:lnTo>
                      <a:pt x="174620" y="443504"/>
                    </a:lnTo>
                    <a:lnTo>
                      <a:pt x="218694" y="448056"/>
                    </a:lnTo>
                    <a:lnTo>
                      <a:pt x="262767" y="443504"/>
                    </a:lnTo>
                    <a:lnTo>
                      <a:pt x="303817" y="430450"/>
                    </a:lnTo>
                    <a:lnTo>
                      <a:pt x="340965" y="409794"/>
                    </a:lnTo>
                    <a:lnTo>
                      <a:pt x="373332" y="382438"/>
                    </a:lnTo>
                    <a:lnTo>
                      <a:pt x="400037" y="349282"/>
                    </a:lnTo>
                    <a:lnTo>
                      <a:pt x="420201" y="311228"/>
                    </a:lnTo>
                    <a:lnTo>
                      <a:pt x="432944" y="269176"/>
                    </a:lnTo>
                    <a:lnTo>
                      <a:pt x="437388" y="224028"/>
                    </a:lnTo>
                    <a:lnTo>
                      <a:pt x="432944" y="178879"/>
                    </a:lnTo>
                    <a:lnTo>
                      <a:pt x="420201" y="136827"/>
                    </a:lnTo>
                    <a:lnTo>
                      <a:pt x="400037" y="98773"/>
                    </a:lnTo>
                    <a:lnTo>
                      <a:pt x="373332" y="65617"/>
                    </a:lnTo>
                    <a:lnTo>
                      <a:pt x="340965" y="38261"/>
                    </a:lnTo>
                    <a:lnTo>
                      <a:pt x="303817" y="17605"/>
                    </a:lnTo>
                    <a:lnTo>
                      <a:pt x="262767" y="4551"/>
                    </a:lnTo>
                    <a:lnTo>
                      <a:pt x="218694" y="0"/>
                    </a:lnTo>
                    <a:close/>
                  </a:path>
                </a:pathLst>
              </a:custGeom>
              <a:solidFill>
                <a:srgbClr val="F2F2F2"/>
              </a:solidFill>
            </p:spPr>
            <p:txBody>
              <a:bodyPr wrap="square" lIns="0" tIns="0" rIns="0" bIns="0" rtlCol="0"/>
              <a:lstStyle/>
              <a:p>
                <a:endParaRPr>
                  <a:solidFill>
                    <a:prstClr val="black"/>
                  </a:solidFill>
                  <a:latin typeface="Calibri"/>
                </a:endParaRPr>
              </a:p>
            </p:txBody>
          </p:sp>
          <p:sp>
            <p:nvSpPr>
              <p:cNvPr id="33" name="object 16">
                <a:extLst>
                  <a:ext uri="{FF2B5EF4-FFF2-40B4-BE49-F238E27FC236}">
                    <a16:creationId xmlns:a16="http://schemas.microsoft.com/office/drawing/2014/main" id="{53E32F21-919D-4861-8879-9F4D8C38FC7E}"/>
                  </a:ext>
                </a:extLst>
              </p:cNvPr>
              <p:cNvSpPr/>
              <p:nvPr/>
            </p:nvSpPr>
            <p:spPr>
              <a:xfrm>
                <a:off x="1230630" y="5542026"/>
                <a:ext cx="437515" cy="448309"/>
              </a:xfrm>
              <a:custGeom>
                <a:avLst/>
                <a:gdLst/>
                <a:ahLst/>
                <a:cxnLst/>
                <a:rect l="l" t="t" r="r" b="b"/>
                <a:pathLst>
                  <a:path w="437514" h="448310">
                    <a:moveTo>
                      <a:pt x="0" y="224028"/>
                    </a:moveTo>
                    <a:lnTo>
                      <a:pt x="4443" y="178879"/>
                    </a:lnTo>
                    <a:lnTo>
                      <a:pt x="17186" y="136827"/>
                    </a:lnTo>
                    <a:lnTo>
                      <a:pt x="37350" y="98773"/>
                    </a:lnTo>
                    <a:lnTo>
                      <a:pt x="64055" y="65617"/>
                    </a:lnTo>
                    <a:lnTo>
                      <a:pt x="96422" y="38261"/>
                    </a:lnTo>
                    <a:lnTo>
                      <a:pt x="133570" y="17605"/>
                    </a:lnTo>
                    <a:lnTo>
                      <a:pt x="174620" y="4551"/>
                    </a:lnTo>
                    <a:lnTo>
                      <a:pt x="218694" y="0"/>
                    </a:lnTo>
                    <a:lnTo>
                      <a:pt x="262767" y="4551"/>
                    </a:lnTo>
                    <a:lnTo>
                      <a:pt x="303817" y="17605"/>
                    </a:lnTo>
                    <a:lnTo>
                      <a:pt x="340965" y="38261"/>
                    </a:lnTo>
                    <a:lnTo>
                      <a:pt x="373332" y="65617"/>
                    </a:lnTo>
                    <a:lnTo>
                      <a:pt x="400037" y="98773"/>
                    </a:lnTo>
                    <a:lnTo>
                      <a:pt x="420201" y="136827"/>
                    </a:lnTo>
                    <a:lnTo>
                      <a:pt x="432944" y="178879"/>
                    </a:lnTo>
                    <a:lnTo>
                      <a:pt x="437388" y="224028"/>
                    </a:lnTo>
                    <a:lnTo>
                      <a:pt x="432944" y="269176"/>
                    </a:lnTo>
                    <a:lnTo>
                      <a:pt x="420201" y="311228"/>
                    </a:lnTo>
                    <a:lnTo>
                      <a:pt x="400037" y="349282"/>
                    </a:lnTo>
                    <a:lnTo>
                      <a:pt x="373332" y="382438"/>
                    </a:lnTo>
                    <a:lnTo>
                      <a:pt x="340965" y="409794"/>
                    </a:lnTo>
                    <a:lnTo>
                      <a:pt x="303817" y="430450"/>
                    </a:lnTo>
                    <a:lnTo>
                      <a:pt x="262767" y="443504"/>
                    </a:lnTo>
                    <a:lnTo>
                      <a:pt x="218694" y="448056"/>
                    </a:lnTo>
                    <a:lnTo>
                      <a:pt x="174620" y="443504"/>
                    </a:lnTo>
                    <a:lnTo>
                      <a:pt x="133570" y="430450"/>
                    </a:lnTo>
                    <a:lnTo>
                      <a:pt x="96422" y="409794"/>
                    </a:lnTo>
                    <a:lnTo>
                      <a:pt x="64055" y="382438"/>
                    </a:lnTo>
                    <a:lnTo>
                      <a:pt x="37350" y="349282"/>
                    </a:lnTo>
                    <a:lnTo>
                      <a:pt x="17186" y="311228"/>
                    </a:lnTo>
                    <a:lnTo>
                      <a:pt x="4443" y="269176"/>
                    </a:lnTo>
                    <a:lnTo>
                      <a:pt x="0" y="224028"/>
                    </a:lnTo>
                    <a:close/>
                  </a:path>
                </a:pathLst>
              </a:custGeom>
              <a:ln w="25908">
                <a:solidFill>
                  <a:srgbClr val="FF0000"/>
                </a:solidFill>
              </a:ln>
            </p:spPr>
            <p:txBody>
              <a:bodyPr wrap="square" lIns="0" tIns="0" rIns="0" bIns="0" rtlCol="0"/>
              <a:lstStyle/>
              <a:p>
                <a:endParaRPr>
                  <a:solidFill>
                    <a:prstClr val="black"/>
                  </a:solidFill>
                  <a:latin typeface="Calibri"/>
                </a:endParaRPr>
              </a:p>
            </p:txBody>
          </p:sp>
        </p:grpSp>
        <p:sp>
          <p:nvSpPr>
            <p:cNvPr id="34" name="object 17">
              <a:extLst>
                <a:ext uri="{FF2B5EF4-FFF2-40B4-BE49-F238E27FC236}">
                  <a16:creationId xmlns:a16="http://schemas.microsoft.com/office/drawing/2014/main" id="{A312A0F9-33D4-4E9B-8DF2-47511B34738C}"/>
                </a:ext>
              </a:extLst>
            </p:cNvPr>
            <p:cNvSpPr txBox="1"/>
            <p:nvPr/>
          </p:nvSpPr>
          <p:spPr>
            <a:xfrm>
              <a:off x="1343840" y="5592946"/>
              <a:ext cx="209550" cy="320601"/>
            </a:xfrm>
            <a:prstGeom prst="rect">
              <a:avLst/>
            </a:prstGeom>
          </p:spPr>
          <p:txBody>
            <a:bodyPr vert="horz" wrap="square" lIns="0" tIns="12700" rIns="0" bIns="0" rtlCol="0">
              <a:spAutoFit/>
            </a:bodyPr>
            <a:lstStyle/>
            <a:p>
              <a:pPr marL="12700">
                <a:spcBef>
                  <a:spcPts val="100"/>
                </a:spcBef>
              </a:pPr>
              <a:r>
                <a:rPr sz="2000" b="1" dirty="0">
                  <a:solidFill>
                    <a:prstClr val="black"/>
                  </a:solidFill>
                  <a:cs typeface="Arial"/>
                </a:rPr>
                <a:t>A</a:t>
              </a:r>
              <a:endParaRPr sz="2000">
                <a:solidFill>
                  <a:prstClr val="black"/>
                </a:solidFill>
                <a:cs typeface="Arial"/>
              </a:endParaRPr>
            </a:p>
          </p:txBody>
        </p:sp>
        <p:grpSp>
          <p:nvGrpSpPr>
            <p:cNvPr id="35" name="object 18">
              <a:extLst>
                <a:ext uri="{FF2B5EF4-FFF2-40B4-BE49-F238E27FC236}">
                  <a16:creationId xmlns:a16="http://schemas.microsoft.com/office/drawing/2014/main" id="{D1C25125-68CB-4063-900D-DBDAE43108B4}"/>
                </a:ext>
              </a:extLst>
            </p:cNvPr>
            <p:cNvGrpSpPr/>
            <p:nvPr/>
          </p:nvGrpSpPr>
          <p:grpSpPr>
            <a:xfrm>
              <a:off x="3032697" y="5079429"/>
              <a:ext cx="512445" cy="475615"/>
              <a:chOff x="3032696" y="5079428"/>
              <a:chExt cx="512445" cy="475615"/>
            </a:xfrm>
          </p:grpSpPr>
          <p:sp>
            <p:nvSpPr>
              <p:cNvPr id="36" name="object 19">
                <a:extLst>
                  <a:ext uri="{FF2B5EF4-FFF2-40B4-BE49-F238E27FC236}">
                    <a16:creationId xmlns:a16="http://schemas.microsoft.com/office/drawing/2014/main" id="{6BDFFBEE-5805-4722-849D-80F35B8F7BF9}"/>
                  </a:ext>
                </a:extLst>
              </p:cNvPr>
              <p:cNvSpPr/>
              <p:nvPr/>
            </p:nvSpPr>
            <p:spPr>
              <a:xfrm>
                <a:off x="3045713" y="5092445"/>
                <a:ext cx="486409" cy="449580"/>
              </a:xfrm>
              <a:custGeom>
                <a:avLst/>
                <a:gdLst/>
                <a:ahLst/>
                <a:cxnLst/>
                <a:rect l="l" t="t" r="r" b="b"/>
                <a:pathLst>
                  <a:path w="486410" h="449579">
                    <a:moveTo>
                      <a:pt x="243078" y="0"/>
                    </a:moveTo>
                    <a:lnTo>
                      <a:pt x="194088" y="4567"/>
                    </a:lnTo>
                    <a:lnTo>
                      <a:pt x="148459" y="17665"/>
                    </a:lnTo>
                    <a:lnTo>
                      <a:pt x="107169" y="38392"/>
                    </a:lnTo>
                    <a:lnTo>
                      <a:pt x="71194" y="65841"/>
                    </a:lnTo>
                    <a:lnTo>
                      <a:pt x="41513" y="99110"/>
                    </a:lnTo>
                    <a:lnTo>
                      <a:pt x="19101" y="137293"/>
                    </a:lnTo>
                    <a:lnTo>
                      <a:pt x="4938" y="179488"/>
                    </a:lnTo>
                    <a:lnTo>
                      <a:pt x="0" y="224789"/>
                    </a:lnTo>
                    <a:lnTo>
                      <a:pt x="4938" y="270091"/>
                    </a:lnTo>
                    <a:lnTo>
                      <a:pt x="19101" y="312286"/>
                    </a:lnTo>
                    <a:lnTo>
                      <a:pt x="41513" y="350469"/>
                    </a:lnTo>
                    <a:lnTo>
                      <a:pt x="71194" y="383738"/>
                    </a:lnTo>
                    <a:lnTo>
                      <a:pt x="107169" y="411187"/>
                    </a:lnTo>
                    <a:lnTo>
                      <a:pt x="148459" y="431914"/>
                    </a:lnTo>
                    <a:lnTo>
                      <a:pt x="194088" y="445012"/>
                    </a:lnTo>
                    <a:lnTo>
                      <a:pt x="243078" y="449579"/>
                    </a:lnTo>
                    <a:lnTo>
                      <a:pt x="292067" y="445012"/>
                    </a:lnTo>
                    <a:lnTo>
                      <a:pt x="337696" y="431914"/>
                    </a:lnTo>
                    <a:lnTo>
                      <a:pt x="378986" y="411187"/>
                    </a:lnTo>
                    <a:lnTo>
                      <a:pt x="414961" y="383738"/>
                    </a:lnTo>
                    <a:lnTo>
                      <a:pt x="444642" y="350469"/>
                    </a:lnTo>
                    <a:lnTo>
                      <a:pt x="467054" y="312286"/>
                    </a:lnTo>
                    <a:lnTo>
                      <a:pt x="481217" y="270091"/>
                    </a:lnTo>
                    <a:lnTo>
                      <a:pt x="486156" y="224789"/>
                    </a:lnTo>
                    <a:lnTo>
                      <a:pt x="481217" y="179488"/>
                    </a:lnTo>
                    <a:lnTo>
                      <a:pt x="467054" y="137293"/>
                    </a:lnTo>
                    <a:lnTo>
                      <a:pt x="444642" y="99110"/>
                    </a:lnTo>
                    <a:lnTo>
                      <a:pt x="414961" y="65841"/>
                    </a:lnTo>
                    <a:lnTo>
                      <a:pt x="378986" y="38392"/>
                    </a:lnTo>
                    <a:lnTo>
                      <a:pt x="337696" y="17665"/>
                    </a:lnTo>
                    <a:lnTo>
                      <a:pt x="292067" y="4567"/>
                    </a:lnTo>
                    <a:lnTo>
                      <a:pt x="243078" y="0"/>
                    </a:lnTo>
                    <a:close/>
                  </a:path>
                </a:pathLst>
              </a:custGeom>
              <a:solidFill>
                <a:srgbClr val="F2F2F2"/>
              </a:solidFill>
            </p:spPr>
            <p:txBody>
              <a:bodyPr wrap="square" lIns="0" tIns="0" rIns="0" bIns="0" rtlCol="0"/>
              <a:lstStyle/>
              <a:p>
                <a:endParaRPr>
                  <a:solidFill>
                    <a:prstClr val="black"/>
                  </a:solidFill>
                  <a:latin typeface="Calibri"/>
                </a:endParaRPr>
              </a:p>
            </p:txBody>
          </p:sp>
          <p:sp>
            <p:nvSpPr>
              <p:cNvPr id="37" name="object 20">
                <a:extLst>
                  <a:ext uri="{FF2B5EF4-FFF2-40B4-BE49-F238E27FC236}">
                    <a16:creationId xmlns:a16="http://schemas.microsoft.com/office/drawing/2014/main" id="{0C91D807-5BD5-4088-BE88-C06CBD2D3781}"/>
                  </a:ext>
                </a:extLst>
              </p:cNvPr>
              <p:cNvSpPr/>
              <p:nvPr/>
            </p:nvSpPr>
            <p:spPr>
              <a:xfrm>
                <a:off x="3045713" y="5092445"/>
                <a:ext cx="486409" cy="449580"/>
              </a:xfrm>
              <a:custGeom>
                <a:avLst/>
                <a:gdLst/>
                <a:ahLst/>
                <a:cxnLst/>
                <a:rect l="l" t="t" r="r" b="b"/>
                <a:pathLst>
                  <a:path w="486410" h="449579">
                    <a:moveTo>
                      <a:pt x="0" y="224789"/>
                    </a:moveTo>
                    <a:lnTo>
                      <a:pt x="4938" y="179488"/>
                    </a:lnTo>
                    <a:lnTo>
                      <a:pt x="19101" y="137293"/>
                    </a:lnTo>
                    <a:lnTo>
                      <a:pt x="41513" y="99110"/>
                    </a:lnTo>
                    <a:lnTo>
                      <a:pt x="71194" y="65841"/>
                    </a:lnTo>
                    <a:lnTo>
                      <a:pt x="107169" y="38392"/>
                    </a:lnTo>
                    <a:lnTo>
                      <a:pt x="148459" y="17665"/>
                    </a:lnTo>
                    <a:lnTo>
                      <a:pt x="194088" y="4567"/>
                    </a:lnTo>
                    <a:lnTo>
                      <a:pt x="243078" y="0"/>
                    </a:lnTo>
                    <a:lnTo>
                      <a:pt x="292067" y="4567"/>
                    </a:lnTo>
                    <a:lnTo>
                      <a:pt x="337696" y="17665"/>
                    </a:lnTo>
                    <a:lnTo>
                      <a:pt x="378986" y="38392"/>
                    </a:lnTo>
                    <a:lnTo>
                      <a:pt x="414961" y="65841"/>
                    </a:lnTo>
                    <a:lnTo>
                      <a:pt x="444642" y="99110"/>
                    </a:lnTo>
                    <a:lnTo>
                      <a:pt x="467054" y="137293"/>
                    </a:lnTo>
                    <a:lnTo>
                      <a:pt x="481217" y="179488"/>
                    </a:lnTo>
                    <a:lnTo>
                      <a:pt x="486156" y="224789"/>
                    </a:lnTo>
                    <a:lnTo>
                      <a:pt x="481217" y="270091"/>
                    </a:lnTo>
                    <a:lnTo>
                      <a:pt x="467054" y="312286"/>
                    </a:lnTo>
                    <a:lnTo>
                      <a:pt x="444642" y="350469"/>
                    </a:lnTo>
                    <a:lnTo>
                      <a:pt x="414961" y="383738"/>
                    </a:lnTo>
                    <a:lnTo>
                      <a:pt x="378986" y="411187"/>
                    </a:lnTo>
                    <a:lnTo>
                      <a:pt x="337696" y="431914"/>
                    </a:lnTo>
                    <a:lnTo>
                      <a:pt x="292067" y="445012"/>
                    </a:lnTo>
                    <a:lnTo>
                      <a:pt x="243078" y="449579"/>
                    </a:lnTo>
                    <a:lnTo>
                      <a:pt x="194088" y="445012"/>
                    </a:lnTo>
                    <a:lnTo>
                      <a:pt x="148459" y="431914"/>
                    </a:lnTo>
                    <a:lnTo>
                      <a:pt x="107169" y="411187"/>
                    </a:lnTo>
                    <a:lnTo>
                      <a:pt x="71194" y="383738"/>
                    </a:lnTo>
                    <a:lnTo>
                      <a:pt x="41513" y="350469"/>
                    </a:lnTo>
                    <a:lnTo>
                      <a:pt x="19101" y="312286"/>
                    </a:lnTo>
                    <a:lnTo>
                      <a:pt x="4938" y="270091"/>
                    </a:lnTo>
                    <a:lnTo>
                      <a:pt x="0" y="224789"/>
                    </a:lnTo>
                    <a:close/>
                  </a:path>
                </a:pathLst>
              </a:custGeom>
              <a:ln w="25908">
                <a:solidFill>
                  <a:srgbClr val="FF0000"/>
                </a:solidFill>
              </a:ln>
            </p:spPr>
            <p:txBody>
              <a:bodyPr wrap="square" lIns="0" tIns="0" rIns="0" bIns="0" rtlCol="0"/>
              <a:lstStyle/>
              <a:p>
                <a:endParaRPr>
                  <a:solidFill>
                    <a:prstClr val="black"/>
                  </a:solidFill>
                  <a:latin typeface="Calibri"/>
                </a:endParaRPr>
              </a:p>
            </p:txBody>
          </p:sp>
        </p:grpSp>
        <p:sp>
          <p:nvSpPr>
            <p:cNvPr id="38" name="object 21">
              <a:extLst>
                <a:ext uri="{FF2B5EF4-FFF2-40B4-BE49-F238E27FC236}">
                  <a16:creationId xmlns:a16="http://schemas.microsoft.com/office/drawing/2014/main" id="{C98B596A-4554-4997-8839-718DEC7B6BA8}"/>
                </a:ext>
              </a:extLst>
            </p:cNvPr>
            <p:cNvSpPr txBox="1"/>
            <p:nvPr/>
          </p:nvSpPr>
          <p:spPr>
            <a:xfrm>
              <a:off x="3183130" y="5144201"/>
              <a:ext cx="209550" cy="320601"/>
            </a:xfrm>
            <a:prstGeom prst="rect">
              <a:avLst/>
            </a:prstGeom>
          </p:spPr>
          <p:txBody>
            <a:bodyPr vert="horz" wrap="square" lIns="0" tIns="12700" rIns="0" bIns="0" rtlCol="0">
              <a:spAutoFit/>
            </a:bodyPr>
            <a:lstStyle/>
            <a:p>
              <a:pPr marL="12700">
                <a:spcBef>
                  <a:spcPts val="100"/>
                </a:spcBef>
              </a:pPr>
              <a:r>
                <a:rPr sz="2000" b="1" dirty="0">
                  <a:solidFill>
                    <a:prstClr val="black"/>
                  </a:solidFill>
                  <a:cs typeface="Arial"/>
                </a:rPr>
                <a:t>C</a:t>
              </a:r>
              <a:endParaRPr sz="2000">
                <a:solidFill>
                  <a:prstClr val="black"/>
                </a:solidFill>
                <a:cs typeface="Arial"/>
              </a:endParaRPr>
            </a:p>
          </p:txBody>
        </p:sp>
        <p:grpSp>
          <p:nvGrpSpPr>
            <p:cNvPr id="39" name="object 22">
              <a:extLst>
                <a:ext uri="{FF2B5EF4-FFF2-40B4-BE49-F238E27FC236}">
                  <a16:creationId xmlns:a16="http://schemas.microsoft.com/office/drawing/2014/main" id="{B1CCB891-F109-4F0E-9FEA-22E50A88E60F}"/>
                </a:ext>
              </a:extLst>
            </p:cNvPr>
            <p:cNvGrpSpPr/>
            <p:nvPr/>
          </p:nvGrpSpPr>
          <p:grpSpPr>
            <a:xfrm>
              <a:off x="2223517" y="5529072"/>
              <a:ext cx="462280" cy="474345"/>
              <a:chOff x="2223516" y="5529071"/>
              <a:chExt cx="462280" cy="474345"/>
            </a:xfrm>
          </p:grpSpPr>
          <p:sp>
            <p:nvSpPr>
              <p:cNvPr id="40" name="object 23">
                <a:extLst>
                  <a:ext uri="{FF2B5EF4-FFF2-40B4-BE49-F238E27FC236}">
                    <a16:creationId xmlns:a16="http://schemas.microsoft.com/office/drawing/2014/main" id="{57F78C38-3531-47FE-B584-E502CE15B06D}"/>
                  </a:ext>
                </a:extLst>
              </p:cNvPr>
              <p:cNvSpPr/>
              <p:nvPr/>
            </p:nvSpPr>
            <p:spPr>
              <a:xfrm>
                <a:off x="2236470" y="5542025"/>
                <a:ext cx="436245" cy="448309"/>
              </a:xfrm>
              <a:custGeom>
                <a:avLst/>
                <a:gdLst/>
                <a:ahLst/>
                <a:cxnLst/>
                <a:rect l="l" t="t" r="r" b="b"/>
                <a:pathLst>
                  <a:path w="436244" h="448310">
                    <a:moveTo>
                      <a:pt x="217932" y="0"/>
                    </a:moveTo>
                    <a:lnTo>
                      <a:pt x="174011" y="4551"/>
                    </a:lnTo>
                    <a:lnTo>
                      <a:pt x="133104" y="17605"/>
                    </a:lnTo>
                    <a:lnTo>
                      <a:pt x="96085" y="38261"/>
                    </a:lnTo>
                    <a:lnTo>
                      <a:pt x="63831" y="65617"/>
                    </a:lnTo>
                    <a:lnTo>
                      <a:pt x="37220" y="98773"/>
                    </a:lnTo>
                    <a:lnTo>
                      <a:pt x="17126" y="136827"/>
                    </a:lnTo>
                    <a:lnTo>
                      <a:pt x="4427" y="178879"/>
                    </a:lnTo>
                    <a:lnTo>
                      <a:pt x="0" y="224028"/>
                    </a:lnTo>
                    <a:lnTo>
                      <a:pt x="4427" y="269176"/>
                    </a:lnTo>
                    <a:lnTo>
                      <a:pt x="17126" y="311228"/>
                    </a:lnTo>
                    <a:lnTo>
                      <a:pt x="37220" y="349282"/>
                    </a:lnTo>
                    <a:lnTo>
                      <a:pt x="63831" y="382438"/>
                    </a:lnTo>
                    <a:lnTo>
                      <a:pt x="96085" y="409794"/>
                    </a:lnTo>
                    <a:lnTo>
                      <a:pt x="133104" y="430450"/>
                    </a:lnTo>
                    <a:lnTo>
                      <a:pt x="174011" y="443504"/>
                    </a:lnTo>
                    <a:lnTo>
                      <a:pt x="217932" y="448056"/>
                    </a:lnTo>
                    <a:lnTo>
                      <a:pt x="261852" y="443504"/>
                    </a:lnTo>
                    <a:lnTo>
                      <a:pt x="302759" y="430450"/>
                    </a:lnTo>
                    <a:lnTo>
                      <a:pt x="339778" y="409794"/>
                    </a:lnTo>
                    <a:lnTo>
                      <a:pt x="372032" y="382438"/>
                    </a:lnTo>
                    <a:lnTo>
                      <a:pt x="398643" y="349282"/>
                    </a:lnTo>
                    <a:lnTo>
                      <a:pt x="418737" y="311228"/>
                    </a:lnTo>
                    <a:lnTo>
                      <a:pt x="431436" y="269176"/>
                    </a:lnTo>
                    <a:lnTo>
                      <a:pt x="435864" y="224028"/>
                    </a:lnTo>
                    <a:lnTo>
                      <a:pt x="431436" y="178879"/>
                    </a:lnTo>
                    <a:lnTo>
                      <a:pt x="418737" y="136827"/>
                    </a:lnTo>
                    <a:lnTo>
                      <a:pt x="398643" y="98773"/>
                    </a:lnTo>
                    <a:lnTo>
                      <a:pt x="372032" y="65617"/>
                    </a:lnTo>
                    <a:lnTo>
                      <a:pt x="339778" y="38261"/>
                    </a:lnTo>
                    <a:lnTo>
                      <a:pt x="302759" y="17605"/>
                    </a:lnTo>
                    <a:lnTo>
                      <a:pt x="261852" y="4551"/>
                    </a:lnTo>
                    <a:lnTo>
                      <a:pt x="217932" y="0"/>
                    </a:lnTo>
                    <a:close/>
                  </a:path>
                </a:pathLst>
              </a:custGeom>
              <a:solidFill>
                <a:srgbClr val="F2F2F2"/>
              </a:solidFill>
            </p:spPr>
            <p:txBody>
              <a:bodyPr wrap="square" lIns="0" tIns="0" rIns="0" bIns="0" rtlCol="0"/>
              <a:lstStyle/>
              <a:p>
                <a:endParaRPr>
                  <a:solidFill>
                    <a:prstClr val="black"/>
                  </a:solidFill>
                  <a:latin typeface="Calibri"/>
                </a:endParaRPr>
              </a:p>
            </p:txBody>
          </p:sp>
          <p:sp>
            <p:nvSpPr>
              <p:cNvPr id="41" name="object 24">
                <a:extLst>
                  <a:ext uri="{FF2B5EF4-FFF2-40B4-BE49-F238E27FC236}">
                    <a16:creationId xmlns:a16="http://schemas.microsoft.com/office/drawing/2014/main" id="{EA9974BF-4DE0-4BD9-B5E0-DEA01A185956}"/>
                  </a:ext>
                </a:extLst>
              </p:cNvPr>
              <p:cNvSpPr/>
              <p:nvPr/>
            </p:nvSpPr>
            <p:spPr>
              <a:xfrm>
                <a:off x="2236470" y="5542025"/>
                <a:ext cx="436245" cy="448309"/>
              </a:xfrm>
              <a:custGeom>
                <a:avLst/>
                <a:gdLst/>
                <a:ahLst/>
                <a:cxnLst/>
                <a:rect l="l" t="t" r="r" b="b"/>
                <a:pathLst>
                  <a:path w="436244" h="448310">
                    <a:moveTo>
                      <a:pt x="0" y="224028"/>
                    </a:moveTo>
                    <a:lnTo>
                      <a:pt x="4427" y="178879"/>
                    </a:lnTo>
                    <a:lnTo>
                      <a:pt x="17126" y="136827"/>
                    </a:lnTo>
                    <a:lnTo>
                      <a:pt x="37220" y="98773"/>
                    </a:lnTo>
                    <a:lnTo>
                      <a:pt x="63831" y="65617"/>
                    </a:lnTo>
                    <a:lnTo>
                      <a:pt x="96085" y="38261"/>
                    </a:lnTo>
                    <a:lnTo>
                      <a:pt x="133104" y="17605"/>
                    </a:lnTo>
                    <a:lnTo>
                      <a:pt x="174011" y="4551"/>
                    </a:lnTo>
                    <a:lnTo>
                      <a:pt x="217932" y="0"/>
                    </a:lnTo>
                    <a:lnTo>
                      <a:pt x="261852" y="4551"/>
                    </a:lnTo>
                    <a:lnTo>
                      <a:pt x="302759" y="17605"/>
                    </a:lnTo>
                    <a:lnTo>
                      <a:pt x="339778" y="38261"/>
                    </a:lnTo>
                    <a:lnTo>
                      <a:pt x="372032" y="65617"/>
                    </a:lnTo>
                    <a:lnTo>
                      <a:pt x="398643" y="98773"/>
                    </a:lnTo>
                    <a:lnTo>
                      <a:pt x="418737" y="136827"/>
                    </a:lnTo>
                    <a:lnTo>
                      <a:pt x="431436" y="178879"/>
                    </a:lnTo>
                    <a:lnTo>
                      <a:pt x="435864" y="224028"/>
                    </a:lnTo>
                    <a:lnTo>
                      <a:pt x="431436" y="269176"/>
                    </a:lnTo>
                    <a:lnTo>
                      <a:pt x="418737" y="311228"/>
                    </a:lnTo>
                    <a:lnTo>
                      <a:pt x="398643" y="349282"/>
                    </a:lnTo>
                    <a:lnTo>
                      <a:pt x="372032" y="382438"/>
                    </a:lnTo>
                    <a:lnTo>
                      <a:pt x="339778" y="409794"/>
                    </a:lnTo>
                    <a:lnTo>
                      <a:pt x="302759" y="430450"/>
                    </a:lnTo>
                    <a:lnTo>
                      <a:pt x="261852" y="443504"/>
                    </a:lnTo>
                    <a:lnTo>
                      <a:pt x="217932" y="448056"/>
                    </a:lnTo>
                    <a:lnTo>
                      <a:pt x="174011" y="443504"/>
                    </a:lnTo>
                    <a:lnTo>
                      <a:pt x="133104" y="430450"/>
                    </a:lnTo>
                    <a:lnTo>
                      <a:pt x="96085" y="409794"/>
                    </a:lnTo>
                    <a:lnTo>
                      <a:pt x="63831" y="382438"/>
                    </a:lnTo>
                    <a:lnTo>
                      <a:pt x="37220" y="349282"/>
                    </a:lnTo>
                    <a:lnTo>
                      <a:pt x="17126" y="311228"/>
                    </a:lnTo>
                    <a:lnTo>
                      <a:pt x="4427" y="269176"/>
                    </a:lnTo>
                    <a:lnTo>
                      <a:pt x="0" y="224028"/>
                    </a:lnTo>
                    <a:close/>
                  </a:path>
                </a:pathLst>
              </a:custGeom>
              <a:ln w="25908">
                <a:solidFill>
                  <a:srgbClr val="FF0000"/>
                </a:solidFill>
              </a:ln>
            </p:spPr>
            <p:txBody>
              <a:bodyPr wrap="square" lIns="0" tIns="0" rIns="0" bIns="0" rtlCol="0"/>
              <a:lstStyle/>
              <a:p>
                <a:endParaRPr>
                  <a:solidFill>
                    <a:prstClr val="black"/>
                  </a:solidFill>
                  <a:latin typeface="Calibri"/>
                </a:endParaRPr>
              </a:p>
            </p:txBody>
          </p:sp>
        </p:grpSp>
        <p:sp>
          <p:nvSpPr>
            <p:cNvPr id="42" name="object 25">
              <a:extLst>
                <a:ext uri="{FF2B5EF4-FFF2-40B4-BE49-F238E27FC236}">
                  <a16:creationId xmlns:a16="http://schemas.microsoft.com/office/drawing/2014/main" id="{DC308A61-7C08-4618-87B7-11AB5E043F44}"/>
                </a:ext>
              </a:extLst>
            </p:cNvPr>
            <p:cNvSpPr txBox="1"/>
            <p:nvPr/>
          </p:nvSpPr>
          <p:spPr>
            <a:xfrm>
              <a:off x="2349073" y="5592946"/>
              <a:ext cx="209550" cy="320601"/>
            </a:xfrm>
            <a:prstGeom prst="rect">
              <a:avLst/>
            </a:prstGeom>
          </p:spPr>
          <p:txBody>
            <a:bodyPr vert="horz" wrap="square" lIns="0" tIns="12700" rIns="0" bIns="0" rtlCol="0">
              <a:spAutoFit/>
            </a:bodyPr>
            <a:lstStyle/>
            <a:p>
              <a:pPr marL="12700">
                <a:spcBef>
                  <a:spcPts val="100"/>
                </a:spcBef>
              </a:pPr>
              <a:r>
                <a:rPr sz="2000" b="1" dirty="0">
                  <a:solidFill>
                    <a:prstClr val="black"/>
                  </a:solidFill>
                  <a:cs typeface="Arial"/>
                </a:rPr>
                <a:t>B</a:t>
              </a:r>
              <a:endParaRPr sz="2000">
                <a:solidFill>
                  <a:prstClr val="black"/>
                </a:solidFill>
                <a:cs typeface="Arial"/>
              </a:endParaRPr>
            </a:p>
          </p:txBody>
        </p:sp>
      </p:grpSp>
      <p:sp>
        <p:nvSpPr>
          <p:cNvPr id="48" name="object 27">
            <a:extLst>
              <a:ext uri="{FF2B5EF4-FFF2-40B4-BE49-F238E27FC236}">
                <a16:creationId xmlns:a16="http://schemas.microsoft.com/office/drawing/2014/main" id="{C82CCFD9-2E7F-46AB-9402-21F65A4FCCA6}"/>
              </a:ext>
            </a:extLst>
          </p:cNvPr>
          <p:cNvSpPr txBox="1"/>
          <p:nvPr/>
        </p:nvSpPr>
        <p:spPr>
          <a:xfrm>
            <a:off x="4753033" y="899674"/>
            <a:ext cx="6736080" cy="5566267"/>
          </a:xfrm>
          <a:prstGeom prst="rect">
            <a:avLst/>
          </a:prstGeom>
        </p:spPr>
        <p:txBody>
          <a:bodyPr vert="horz" wrap="square" lIns="0" tIns="13335" rIns="0" bIns="0" rtlCol="0">
            <a:spAutoFit/>
          </a:bodyPr>
          <a:lstStyle/>
          <a:p>
            <a:pPr marL="355599" indent="-342898">
              <a:spcBef>
                <a:spcPts val="105"/>
              </a:spcBef>
              <a:buChar char="•"/>
              <a:tabLst>
                <a:tab pos="354963" algn="l"/>
                <a:tab pos="355599" algn="l"/>
              </a:tabLst>
            </a:pPr>
            <a:r>
              <a:rPr sz="2000" spc="-5" dirty="0">
                <a:latin typeface="Arial"/>
                <a:cs typeface="Arial"/>
              </a:rPr>
              <a:t>Install</a:t>
            </a:r>
            <a:r>
              <a:rPr sz="2000" spc="-20" dirty="0">
                <a:latin typeface="Arial"/>
                <a:cs typeface="Arial"/>
              </a:rPr>
              <a:t> </a:t>
            </a:r>
            <a:r>
              <a:rPr sz="2000" dirty="0">
                <a:latin typeface="Arial"/>
                <a:cs typeface="Arial"/>
              </a:rPr>
              <a:t>intake</a:t>
            </a:r>
            <a:r>
              <a:rPr sz="2000" spc="-15" dirty="0">
                <a:latin typeface="Arial"/>
                <a:cs typeface="Arial"/>
              </a:rPr>
              <a:t> </a:t>
            </a:r>
            <a:r>
              <a:rPr sz="2000" spc="-5" dirty="0">
                <a:latin typeface="Arial"/>
                <a:cs typeface="Arial"/>
              </a:rPr>
              <a:t>in</a:t>
            </a:r>
            <a:r>
              <a:rPr sz="2000" dirty="0">
                <a:latin typeface="Arial"/>
                <a:cs typeface="Arial"/>
              </a:rPr>
              <a:t> fish</a:t>
            </a:r>
            <a:r>
              <a:rPr sz="2000" spc="-15" dirty="0">
                <a:latin typeface="Arial"/>
                <a:cs typeface="Arial"/>
              </a:rPr>
              <a:t> </a:t>
            </a:r>
            <a:r>
              <a:rPr sz="2000" dirty="0">
                <a:latin typeface="Arial"/>
                <a:cs typeface="Arial"/>
              </a:rPr>
              <a:t>ladder</a:t>
            </a:r>
            <a:r>
              <a:rPr sz="2000" spc="-15" dirty="0">
                <a:latin typeface="Arial"/>
                <a:cs typeface="Arial"/>
              </a:rPr>
              <a:t> </a:t>
            </a:r>
            <a:r>
              <a:rPr sz="2000" dirty="0">
                <a:latin typeface="Arial"/>
                <a:cs typeface="Arial"/>
              </a:rPr>
              <a:t>at</a:t>
            </a:r>
            <a:r>
              <a:rPr sz="2000" spc="-20" dirty="0">
                <a:latin typeface="Arial"/>
                <a:cs typeface="Arial"/>
              </a:rPr>
              <a:t> </a:t>
            </a:r>
            <a:r>
              <a:rPr sz="2000" spc="-5" dirty="0">
                <a:latin typeface="Arial"/>
                <a:cs typeface="Arial"/>
              </a:rPr>
              <a:t>locations</a:t>
            </a:r>
            <a:r>
              <a:rPr sz="2000" spc="-130" dirty="0">
                <a:latin typeface="Arial"/>
                <a:cs typeface="Arial"/>
              </a:rPr>
              <a:t> </a:t>
            </a:r>
            <a:r>
              <a:rPr sz="2000" spc="-5" dirty="0">
                <a:latin typeface="Arial"/>
                <a:cs typeface="Arial"/>
              </a:rPr>
              <a:t>A,</a:t>
            </a:r>
            <a:r>
              <a:rPr sz="2000" spc="-10" dirty="0">
                <a:latin typeface="Arial"/>
                <a:cs typeface="Arial"/>
              </a:rPr>
              <a:t> </a:t>
            </a:r>
            <a:r>
              <a:rPr sz="2000" spc="-5" dirty="0">
                <a:latin typeface="Arial"/>
                <a:cs typeface="Arial"/>
              </a:rPr>
              <a:t>B, </a:t>
            </a:r>
            <a:r>
              <a:rPr sz="2000" dirty="0">
                <a:latin typeface="Arial"/>
                <a:cs typeface="Arial"/>
              </a:rPr>
              <a:t>or</a:t>
            </a:r>
            <a:r>
              <a:rPr sz="2000" spc="-15" dirty="0">
                <a:latin typeface="Arial"/>
                <a:cs typeface="Arial"/>
              </a:rPr>
              <a:t> </a:t>
            </a:r>
            <a:r>
              <a:rPr sz="2000" dirty="0">
                <a:latin typeface="Arial"/>
                <a:cs typeface="Arial"/>
              </a:rPr>
              <a:t>C</a:t>
            </a:r>
          </a:p>
          <a:p>
            <a:pPr marL="355599" indent="-342898">
              <a:buChar char="•"/>
              <a:tabLst>
                <a:tab pos="354963" algn="l"/>
                <a:tab pos="355599" algn="l"/>
              </a:tabLst>
            </a:pPr>
            <a:r>
              <a:rPr sz="2000" dirty="0">
                <a:latin typeface="Arial"/>
                <a:cs typeface="Arial"/>
              </a:rPr>
              <a:t>Screen</a:t>
            </a:r>
            <a:r>
              <a:rPr sz="2000" spc="-40" dirty="0">
                <a:latin typeface="Arial"/>
                <a:cs typeface="Arial"/>
              </a:rPr>
              <a:t> </a:t>
            </a:r>
            <a:r>
              <a:rPr sz="2000" dirty="0">
                <a:latin typeface="Arial"/>
                <a:cs typeface="Arial"/>
              </a:rPr>
              <a:t>would</a:t>
            </a:r>
            <a:r>
              <a:rPr sz="2000" spc="-20"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flush</a:t>
            </a:r>
            <a:r>
              <a:rPr sz="2000" spc="-35" dirty="0">
                <a:latin typeface="Arial"/>
                <a:cs typeface="Arial"/>
              </a:rPr>
              <a:t> </a:t>
            </a:r>
            <a:r>
              <a:rPr sz="2000" spc="-5" dirty="0">
                <a:latin typeface="Arial"/>
                <a:cs typeface="Arial"/>
              </a:rPr>
              <a:t>to</a:t>
            </a:r>
            <a:r>
              <a:rPr sz="2000" spc="-10"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fishway</a:t>
            </a:r>
            <a:r>
              <a:rPr sz="2000" spc="-35" dirty="0">
                <a:latin typeface="Arial"/>
                <a:cs typeface="Arial"/>
              </a:rPr>
              <a:t> </a:t>
            </a:r>
            <a:r>
              <a:rPr sz="2000" dirty="0">
                <a:latin typeface="Arial"/>
                <a:cs typeface="Arial"/>
              </a:rPr>
              <a:t>wall</a:t>
            </a:r>
          </a:p>
          <a:p>
            <a:pPr marL="355599" marR="204469" indent="-342898">
              <a:buChar char="•"/>
              <a:tabLst>
                <a:tab pos="354963" algn="l"/>
                <a:tab pos="355599" algn="l"/>
              </a:tabLst>
            </a:pPr>
            <a:r>
              <a:rPr sz="2000" dirty="0">
                <a:latin typeface="Arial"/>
                <a:cs typeface="Arial"/>
              </a:rPr>
              <a:t>Intake</a:t>
            </a:r>
            <a:r>
              <a:rPr sz="2000" spc="-35" dirty="0">
                <a:latin typeface="Arial"/>
                <a:cs typeface="Arial"/>
              </a:rPr>
              <a:t> </a:t>
            </a:r>
            <a:r>
              <a:rPr sz="2000" dirty="0">
                <a:latin typeface="Arial"/>
                <a:cs typeface="Arial"/>
              </a:rPr>
              <a:t>size</a:t>
            </a:r>
            <a:r>
              <a:rPr sz="2000" spc="-15" dirty="0">
                <a:latin typeface="Arial"/>
                <a:cs typeface="Arial"/>
              </a:rPr>
              <a:t> </a:t>
            </a:r>
            <a:r>
              <a:rPr sz="2000" dirty="0">
                <a:latin typeface="Arial"/>
                <a:cs typeface="Arial"/>
              </a:rPr>
              <a:t>needed</a:t>
            </a:r>
            <a:r>
              <a:rPr sz="2000" spc="-30" dirty="0">
                <a:latin typeface="Arial"/>
                <a:cs typeface="Arial"/>
              </a:rPr>
              <a:t> </a:t>
            </a:r>
            <a:r>
              <a:rPr sz="2000" dirty="0">
                <a:latin typeface="Arial"/>
                <a:cs typeface="Arial"/>
              </a:rPr>
              <a:t>based</a:t>
            </a:r>
            <a:r>
              <a:rPr sz="2000" spc="-35"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ladder</a:t>
            </a:r>
            <a:r>
              <a:rPr sz="2000" spc="-25" dirty="0">
                <a:latin typeface="Arial"/>
                <a:cs typeface="Arial"/>
              </a:rPr>
              <a:t> </a:t>
            </a:r>
            <a:r>
              <a:rPr sz="2000" spc="-5" dirty="0">
                <a:latin typeface="Arial"/>
                <a:cs typeface="Arial"/>
              </a:rPr>
              <a:t>flow </a:t>
            </a:r>
            <a:r>
              <a:rPr sz="2000" dirty="0">
                <a:latin typeface="Arial"/>
                <a:cs typeface="Arial"/>
              </a:rPr>
              <a:t>and</a:t>
            </a:r>
            <a:r>
              <a:rPr sz="2000" spc="-15" dirty="0">
                <a:latin typeface="Arial"/>
                <a:cs typeface="Arial"/>
              </a:rPr>
              <a:t> </a:t>
            </a:r>
            <a:r>
              <a:rPr sz="2000" dirty="0">
                <a:latin typeface="Arial"/>
                <a:cs typeface="Arial"/>
              </a:rPr>
              <a:t>NOAA</a:t>
            </a:r>
            <a:r>
              <a:rPr sz="2000" spc="-120" dirty="0">
                <a:latin typeface="Arial"/>
                <a:cs typeface="Arial"/>
              </a:rPr>
              <a:t> </a:t>
            </a:r>
            <a:r>
              <a:rPr sz="2000" spc="-5" dirty="0">
                <a:latin typeface="Arial"/>
                <a:cs typeface="Arial"/>
              </a:rPr>
              <a:t>fry </a:t>
            </a:r>
            <a:r>
              <a:rPr sz="2000" spc="-540" dirty="0">
                <a:latin typeface="Arial"/>
                <a:cs typeface="Arial"/>
              </a:rPr>
              <a:t> </a:t>
            </a:r>
            <a:r>
              <a:rPr sz="2000" dirty="0">
                <a:latin typeface="Arial"/>
                <a:cs typeface="Arial"/>
              </a:rPr>
              <a:t>screen</a:t>
            </a:r>
            <a:r>
              <a:rPr sz="2000" spc="-45" dirty="0">
                <a:latin typeface="Arial"/>
                <a:cs typeface="Arial"/>
              </a:rPr>
              <a:t> </a:t>
            </a:r>
            <a:r>
              <a:rPr sz="2000" spc="-5" dirty="0">
                <a:latin typeface="Arial"/>
                <a:cs typeface="Arial"/>
              </a:rPr>
              <a:t>criteria</a:t>
            </a:r>
            <a:endParaRPr sz="2000" dirty="0">
              <a:latin typeface="Arial"/>
              <a:cs typeface="Arial"/>
            </a:endParaRPr>
          </a:p>
          <a:p>
            <a:pPr marL="812162" marR="5080" lvl="1" indent="-342898">
              <a:buChar char="•"/>
              <a:tabLst>
                <a:tab pos="812162" algn="l"/>
                <a:tab pos="812797" algn="l"/>
              </a:tabLst>
            </a:pPr>
            <a:r>
              <a:rPr sz="2000" dirty="0">
                <a:latin typeface="Arial"/>
                <a:cs typeface="Arial"/>
              </a:rPr>
              <a:t>12x12</a:t>
            </a:r>
            <a:r>
              <a:rPr sz="2000" spc="-20" dirty="0">
                <a:latin typeface="Arial"/>
                <a:cs typeface="Arial"/>
              </a:rPr>
              <a:t> </a:t>
            </a:r>
            <a:r>
              <a:rPr sz="2000" dirty="0">
                <a:latin typeface="Arial"/>
                <a:cs typeface="Arial"/>
              </a:rPr>
              <a:t>inches</a:t>
            </a:r>
            <a:r>
              <a:rPr sz="2000" spc="-30"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14-in</a:t>
            </a:r>
            <a:r>
              <a:rPr sz="2000" spc="-20" dirty="0">
                <a:latin typeface="Arial"/>
                <a:cs typeface="Arial"/>
              </a:rPr>
              <a:t> </a:t>
            </a:r>
            <a:r>
              <a:rPr sz="2000" dirty="0">
                <a:latin typeface="Arial"/>
                <a:cs typeface="Arial"/>
              </a:rPr>
              <a:t>round</a:t>
            </a:r>
            <a:r>
              <a:rPr sz="2000" spc="-40" dirty="0">
                <a:latin typeface="Arial"/>
                <a:cs typeface="Arial"/>
              </a:rPr>
              <a:t> </a:t>
            </a:r>
            <a:r>
              <a:rPr sz="2000" spc="-5" dirty="0">
                <a:latin typeface="Arial"/>
                <a:cs typeface="Arial"/>
              </a:rPr>
              <a:t>for</a:t>
            </a:r>
            <a:r>
              <a:rPr sz="2000" spc="-20" dirty="0">
                <a:latin typeface="Arial"/>
                <a:cs typeface="Arial"/>
              </a:rPr>
              <a:t> </a:t>
            </a:r>
            <a:r>
              <a:rPr sz="2000" spc="-5" dirty="0">
                <a:latin typeface="Arial"/>
                <a:cs typeface="Arial"/>
              </a:rPr>
              <a:t>0.4</a:t>
            </a:r>
            <a:r>
              <a:rPr sz="2000" spc="-20" dirty="0">
                <a:latin typeface="Arial"/>
                <a:cs typeface="Arial"/>
              </a:rPr>
              <a:t> </a:t>
            </a:r>
            <a:r>
              <a:rPr sz="2000" spc="-5" dirty="0">
                <a:latin typeface="Arial"/>
                <a:cs typeface="Arial"/>
              </a:rPr>
              <a:t>ft/s</a:t>
            </a:r>
            <a:r>
              <a:rPr sz="2000" spc="-10" dirty="0">
                <a:latin typeface="Arial"/>
                <a:cs typeface="Arial"/>
              </a:rPr>
              <a:t> </a:t>
            </a:r>
            <a:r>
              <a:rPr sz="2000" i="1" dirty="0">
                <a:latin typeface="Arial"/>
                <a:cs typeface="Arial"/>
              </a:rPr>
              <a:t>active</a:t>
            </a:r>
            <a:r>
              <a:rPr sz="2000" i="1" spc="-35" dirty="0">
                <a:latin typeface="Arial"/>
                <a:cs typeface="Arial"/>
              </a:rPr>
              <a:t> </a:t>
            </a:r>
            <a:r>
              <a:rPr sz="2000" dirty="0">
                <a:latin typeface="Arial"/>
                <a:cs typeface="Arial"/>
              </a:rPr>
              <a:t>screen </a:t>
            </a:r>
            <a:r>
              <a:rPr sz="2000" spc="-540" dirty="0">
                <a:latin typeface="Arial"/>
                <a:cs typeface="Arial"/>
              </a:rPr>
              <a:t> </a:t>
            </a:r>
            <a:r>
              <a:rPr sz="2000" dirty="0">
                <a:latin typeface="Arial"/>
                <a:cs typeface="Arial"/>
              </a:rPr>
              <a:t>criteria</a:t>
            </a:r>
          </a:p>
          <a:p>
            <a:pPr marL="812797" lvl="1" indent="-342898">
              <a:buChar char="•"/>
              <a:tabLst>
                <a:tab pos="812162" algn="l"/>
                <a:tab pos="812797" algn="l"/>
              </a:tabLst>
            </a:pPr>
            <a:r>
              <a:rPr sz="2000" dirty="0">
                <a:latin typeface="Arial"/>
                <a:cs typeface="Arial"/>
              </a:rPr>
              <a:t>16x16</a:t>
            </a:r>
            <a:r>
              <a:rPr sz="2000" spc="-20" dirty="0">
                <a:latin typeface="Arial"/>
                <a:cs typeface="Arial"/>
              </a:rPr>
              <a:t> </a:t>
            </a:r>
            <a:r>
              <a:rPr sz="2000" dirty="0">
                <a:latin typeface="Arial"/>
                <a:cs typeface="Arial"/>
              </a:rPr>
              <a:t>inches</a:t>
            </a:r>
            <a:r>
              <a:rPr sz="2000" spc="-30" dirty="0">
                <a:latin typeface="Arial"/>
                <a:cs typeface="Arial"/>
              </a:rPr>
              <a:t> </a:t>
            </a:r>
            <a:r>
              <a:rPr sz="2000" dirty="0">
                <a:latin typeface="Arial"/>
                <a:cs typeface="Arial"/>
              </a:rPr>
              <a:t>or</a:t>
            </a:r>
            <a:r>
              <a:rPr sz="2000" spc="-20" dirty="0">
                <a:latin typeface="Arial"/>
                <a:cs typeface="Arial"/>
              </a:rPr>
              <a:t> </a:t>
            </a:r>
            <a:r>
              <a:rPr sz="2000" dirty="0">
                <a:latin typeface="Arial"/>
                <a:cs typeface="Arial"/>
              </a:rPr>
              <a:t>18-in</a:t>
            </a:r>
            <a:r>
              <a:rPr sz="2000" spc="-15" dirty="0">
                <a:latin typeface="Arial"/>
                <a:cs typeface="Arial"/>
              </a:rPr>
              <a:t> </a:t>
            </a:r>
            <a:r>
              <a:rPr sz="2000" dirty="0">
                <a:latin typeface="Arial"/>
                <a:cs typeface="Arial"/>
              </a:rPr>
              <a:t>round</a:t>
            </a:r>
            <a:r>
              <a:rPr sz="2000" spc="-45" dirty="0">
                <a:latin typeface="Arial"/>
                <a:cs typeface="Arial"/>
              </a:rPr>
              <a:t> </a:t>
            </a:r>
            <a:r>
              <a:rPr sz="2000" spc="-5" dirty="0">
                <a:latin typeface="Arial"/>
                <a:cs typeface="Arial"/>
              </a:rPr>
              <a:t>for</a:t>
            </a:r>
            <a:r>
              <a:rPr sz="2000" spc="-20" dirty="0">
                <a:latin typeface="Arial"/>
                <a:cs typeface="Arial"/>
              </a:rPr>
              <a:t> </a:t>
            </a:r>
            <a:r>
              <a:rPr sz="2000" spc="-5" dirty="0">
                <a:latin typeface="Arial"/>
                <a:cs typeface="Arial"/>
              </a:rPr>
              <a:t>0.2</a:t>
            </a:r>
            <a:r>
              <a:rPr sz="2000" spc="-15" dirty="0">
                <a:latin typeface="Arial"/>
                <a:cs typeface="Arial"/>
              </a:rPr>
              <a:t> </a:t>
            </a:r>
            <a:r>
              <a:rPr sz="2000" spc="-5" dirty="0">
                <a:latin typeface="Arial"/>
                <a:cs typeface="Arial"/>
              </a:rPr>
              <a:t>ft/s</a:t>
            </a:r>
            <a:r>
              <a:rPr sz="2000" spc="-15" dirty="0">
                <a:latin typeface="Arial"/>
                <a:cs typeface="Arial"/>
              </a:rPr>
              <a:t> </a:t>
            </a:r>
            <a:r>
              <a:rPr sz="2000" i="1" dirty="0">
                <a:latin typeface="Arial"/>
                <a:cs typeface="Arial"/>
              </a:rPr>
              <a:t>passive</a:t>
            </a:r>
            <a:endParaRPr sz="2000" dirty="0">
              <a:latin typeface="Arial"/>
              <a:cs typeface="Arial"/>
            </a:endParaRPr>
          </a:p>
          <a:p>
            <a:pPr marL="812797"/>
            <a:r>
              <a:rPr sz="2000" dirty="0">
                <a:latin typeface="Arial"/>
                <a:cs typeface="Arial"/>
              </a:rPr>
              <a:t>screen</a:t>
            </a:r>
            <a:r>
              <a:rPr sz="2000" spc="-75" dirty="0">
                <a:latin typeface="Arial"/>
                <a:cs typeface="Arial"/>
              </a:rPr>
              <a:t> </a:t>
            </a:r>
            <a:r>
              <a:rPr sz="2000" dirty="0">
                <a:latin typeface="Arial"/>
                <a:cs typeface="Arial"/>
              </a:rPr>
              <a:t>criteria</a:t>
            </a:r>
          </a:p>
          <a:p>
            <a:pPr marL="355599" indent="-342898">
              <a:buFont typeface="Arial"/>
              <a:buChar char="•"/>
              <a:tabLst>
                <a:tab pos="354963" algn="l"/>
                <a:tab pos="355599" algn="l"/>
              </a:tabLst>
            </a:pPr>
            <a:r>
              <a:rPr sz="2000" b="1" dirty="0">
                <a:latin typeface="Arial"/>
                <a:cs typeface="Arial"/>
              </a:rPr>
              <a:t>Assumptions</a:t>
            </a:r>
            <a:endParaRPr sz="2000" dirty="0">
              <a:latin typeface="Arial"/>
              <a:cs typeface="Arial"/>
            </a:endParaRPr>
          </a:p>
          <a:p>
            <a:pPr marL="812797" lvl="1" indent="-342898">
              <a:buChar char="•"/>
              <a:tabLst>
                <a:tab pos="812162" algn="l"/>
                <a:tab pos="812797" algn="l"/>
              </a:tabLst>
            </a:pPr>
            <a:r>
              <a:rPr sz="2000" spc="-10" dirty="0">
                <a:latin typeface="Arial"/>
                <a:cs typeface="Arial"/>
              </a:rPr>
              <a:t>Average</a:t>
            </a:r>
            <a:r>
              <a:rPr sz="2000" spc="-15" dirty="0">
                <a:latin typeface="Arial"/>
                <a:cs typeface="Arial"/>
              </a:rPr>
              <a:t> </a:t>
            </a:r>
            <a:r>
              <a:rPr sz="2000" dirty="0">
                <a:latin typeface="Arial"/>
                <a:cs typeface="Arial"/>
              </a:rPr>
              <a:t>ladder</a:t>
            </a:r>
            <a:r>
              <a:rPr sz="2000" spc="-25" dirty="0">
                <a:latin typeface="Arial"/>
                <a:cs typeface="Arial"/>
              </a:rPr>
              <a:t> flow, </a:t>
            </a:r>
            <a:r>
              <a:rPr sz="2000" dirty="0">
                <a:latin typeface="Arial"/>
                <a:cs typeface="Arial"/>
              </a:rPr>
              <a:t>normal</a:t>
            </a:r>
            <a:r>
              <a:rPr sz="2000" spc="-20" dirty="0">
                <a:latin typeface="Arial"/>
                <a:cs typeface="Arial"/>
              </a:rPr>
              <a:t> </a:t>
            </a:r>
            <a:r>
              <a:rPr sz="2000" dirty="0">
                <a:latin typeface="Arial"/>
                <a:cs typeface="Arial"/>
              </a:rPr>
              <a:t>ops,</a:t>
            </a:r>
            <a:r>
              <a:rPr sz="2000" spc="-30" dirty="0">
                <a:latin typeface="Arial"/>
                <a:cs typeface="Arial"/>
              </a:rPr>
              <a:t> </a:t>
            </a:r>
            <a:r>
              <a:rPr sz="2000" dirty="0">
                <a:latin typeface="Arial"/>
                <a:cs typeface="Arial"/>
              </a:rPr>
              <a:t>at</a:t>
            </a:r>
            <a:r>
              <a:rPr sz="2000" spc="-25" dirty="0">
                <a:latin typeface="Arial"/>
                <a:cs typeface="Arial"/>
              </a:rPr>
              <a:t> </a:t>
            </a:r>
            <a:r>
              <a:rPr sz="2000" spc="-5" dirty="0">
                <a:latin typeface="Arial"/>
                <a:cs typeface="Arial"/>
              </a:rPr>
              <a:t>location</a:t>
            </a:r>
            <a:r>
              <a:rPr sz="2000" spc="-15" dirty="0">
                <a:latin typeface="Arial"/>
                <a:cs typeface="Arial"/>
              </a:rPr>
              <a:t> </a:t>
            </a:r>
            <a:r>
              <a:rPr sz="2000" dirty="0">
                <a:latin typeface="Arial"/>
                <a:cs typeface="Arial"/>
              </a:rPr>
              <a:t>85</a:t>
            </a:r>
            <a:r>
              <a:rPr sz="2000" spc="-15" dirty="0">
                <a:latin typeface="Arial"/>
                <a:cs typeface="Arial"/>
              </a:rPr>
              <a:t> </a:t>
            </a:r>
            <a:r>
              <a:rPr sz="2000" dirty="0">
                <a:latin typeface="Arial"/>
                <a:cs typeface="Arial"/>
              </a:rPr>
              <a:t>cfs</a:t>
            </a:r>
          </a:p>
          <a:p>
            <a:pPr marL="1269995" lvl="2" indent="-342898">
              <a:buChar char="•"/>
              <a:tabLst>
                <a:tab pos="1269360" algn="l"/>
                <a:tab pos="1269995" algn="l"/>
              </a:tabLst>
            </a:pPr>
            <a:r>
              <a:rPr sz="2000" spc="-5" dirty="0">
                <a:latin typeface="Arial"/>
                <a:cs typeface="Arial"/>
              </a:rPr>
              <a:t>0.6</a:t>
            </a:r>
            <a:r>
              <a:rPr sz="2000" spc="-30" dirty="0">
                <a:latin typeface="Arial"/>
                <a:cs typeface="Arial"/>
              </a:rPr>
              <a:t> </a:t>
            </a:r>
            <a:r>
              <a:rPr sz="2000" spc="-5" dirty="0">
                <a:latin typeface="Arial"/>
                <a:cs typeface="Arial"/>
              </a:rPr>
              <a:t>ft/s</a:t>
            </a:r>
            <a:r>
              <a:rPr sz="2000" spc="-25" dirty="0">
                <a:latin typeface="Arial"/>
                <a:cs typeface="Arial"/>
              </a:rPr>
              <a:t> </a:t>
            </a:r>
            <a:r>
              <a:rPr sz="2000" dirty="0">
                <a:latin typeface="Arial"/>
                <a:cs typeface="Arial"/>
              </a:rPr>
              <a:t>(6’</a:t>
            </a:r>
            <a:r>
              <a:rPr sz="2000" spc="-100" dirty="0">
                <a:latin typeface="Arial"/>
                <a:cs typeface="Arial"/>
              </a:rPr>
              <a:t> </a:t>
            </a:r>
            <a:r>
              <a:rPr sz="2000" dirty="0">
                <a:latin typeface="Arial"/>
                <a:cs typeface="Arial"/>
              </a:rPr>
              <a:t>depth,</a:t>
            </a:r>
            <a:r>
              <a:rPr sz="2000" spc="-45" dirty="0">
                <a:latin typeface="Arial"/>
                <a:cs typeface="Arial"/>
              </a:rPr>
              <a:t> </a:t>
            </a:r>
            <a:r>
              <a:rPr sz="2000" dirty="0">
                <a:latin typeface="Arial"/>
                <a:cs typeface="Arial"/>
              </a:rPr>
              <a:t>24’</a:t>
            </a:r>
            <a:r>
              <a:rPr sz="2000" spc="-90" dirty="0">
                <a:latin typeface="Arial"/>
                <a:cs typeface="Arial"/>
              </a:rPr>
              <a:t> </a:t>
            </a:r>
            <a:r>
              <a:rPr sz="2000" dirty="0">
                <a:latin typeface="Arial"/>
                <a:cs typeface="Arial"/>
              </a:rPr>
              <a:t>width)</a:t>
            </a:r>
          </a:p>
          <a:p>
            <a:pPr marL="812797" lvl="1" indent="-342898">
              <a:buChar char="•"/>
              <a:tabLst>
                <a:tab pos="812162" algn="l"/>
                <a:tab pos="812797" algn="l"/>
              </a:tabLst>
            </a:pPr>
            <a:r>
              <a:rPr sz="2000" spc="-10" dirty="0">
                <a:latin typeface="Arial"/>
                <a:cs typeface="Arial"/>
              </a:rPr>
              <a:t>Average</a:t>
            </a:r>
            <a:r>
              <a:rPr sz="2000" spc="-25" dirty="0">
                <a:latin typeface="Arial"/>
                <a:cs typeface="Arial"/>
              </a:rPr>
              <a:t> </a:t>
            </a:r>
            <a:r>
              <a:rPr sz="2000" spc="-15" dirty="0">
                <a:latin typeface="Arial"/>
                <a:cs typeface="Arial"/>
              </a:rPr>
              <a:t>ladder,</a:t>
            </a:r>
            <a:r>
              <a:rPr sz="2000" spc="-40" dirty="0">
                <a:latin typeface="Arial"/>
                <a:cs typeface="Arial"/>
              </a:rPr>
              <a:t> </a:t>
            </a:r>
            <a:r>
              <a:rPr sz="2000" dirty="0">
                <a:latin typeface="Arial"/>
                <a:cs typeface="Arial"/>
              </a:rPr>
              <a:t>shad</a:t>
            </a:r>
            <a:r>
              <a:rPr sz="2000" spc="-35" dirty="0">
                <a:latin typeface="Arial"/>
                <a:cs typeface="Arial"/>
              </a:rPr>
              <a:t> </a:t>
            </a:r>
            <a:r>
              <a:rPr sz="2000" dirty="0">
                <a:latin typeface="Arial"/>
                <a:cs typeface="Arial"/>
              </a:rPr>
              <a:t>ops,</a:t>
            </a:r>
            <a:r>
              <a:rPr sz="2000" spc="-40" dirty="0">
                <a:latin typeface="Arial"/>
                <a:cs typeface="Arial"/>
              </a:rPr>
              <a:t> </a:t>
            </a:r>
            <a:r>
              <a:rPr sz="2000" dirty="0">
                <a:latin typeface="Arial"/>
                <a:cs typeface="Arial"/>
              </a:rPr>
              <a:t>123</a:t>
            </a:r>
            <a:r>
              <a:rPr sz="2000" spc="-20" dirty="0">
                <a:latin typeface="Arial"/>
                <a:cs typeface="Arial"/>
              </a:rPr>
              <a:t> </a:t>
            </a:r>
            <a:r>
              <a:rPr sz="2000" dirty="0">
                <a:latin typeface="Arial"/>
                <a:cs typeface="Arial"/>
              </a:rPr>
              <a:t>cfs</a:t>
            </a:r>
          </a:p>
          <a:p>
            <a:pPr marL="1269995" lvl="2" indent="-342898">
              <a:buChar char="•"/>
              <a:tabLst>
                <a:tab pos="1269360" algn="l"/>
                <a:tab pos="1269995" algn="l"/>
              </a:tabLst>
            </a:pPr>
            <a:r>
              <a:rPr sz="2000" spc="-5" dirty="0">
                <a:latin typeface="Arial"/>
                <a:cs typeface="Arial"/>
              </a:rPr>
              <a:t>0.8</a:t>
            </a:r>
            <a:r>
              <a:rPr sz="2000" spc="-25" dirty="0">
                <a:latin typeface="Arial"/>
                <a:cs typeface="Arial"/>
              </a:rPr>
              <a:t> </a:t>
            </a:r>
            <a:r>
              <a:rPr sz="2000" spc="-5" dirty="0">
                <a:latin typeface="Arial"/>
                <a:cs typeface="Arial"/>
              </a:rPr>
              <a:t>ft/s</a:t>
            </a:r>
            <a:r>
              <a:rPr sz="2000" spc="-20" dirty="0">
                <a:latin typeface="Arial"/>
                <a:cs typeface="Arial"/>
              </a:rPr>
              <a:t> </a:t>
            </a:r>
            <a:r>
              <a:rPr sz="2000" spc="-5" dirty="0">
                <a:latin typeface="Arial"/>
                <a:cs typeface="Arial"/>
              </a:rPr>
              <a:t>(6.3’</a:t>
            </a:r>
            <a:r>
              <a:rPr sz="2000" spc="-114" dirty="0">
                <a:latin typeface="Arial"/>
                <a:cs typeface="Arial"/>
              </a:rPr>
              <a:t> </a:t>
            </a:r>
            <a:r>
              <a:rPr sz="2000" dirty="0">
                <a:latin typeface="Arial"/>
                <a:cs typeface="Arial"/>
              </a:rPr>
              <a:t>depth,</a:t>
            </a:r>
            <a:r>
              <a:rPr sz="2000" spc="-35" dirty="0">
                <a:latin typeface="Arial"/>
                <a:cs typeface="Arial"/>
              </a:rPr>
              <a:t> </a:t>
            </a:r>
            <a:r>
              <a:rPr sz="2000" dirty="0">
                <a:latin typeface="Arial"/>
                <a:cs typeface="Arial"/>
              </a:rPr>
              <a:t>24’</a:t>
            </a:r>
            <a:r>
              <a:rPr sz="2000" spc="-95" dirty="0">
                <a:latin typeface="Arial"/>
                <a:cs typeface="Arial"/>
              </a:rPr>
              <a:t> </a:t>
            </a:r>
            <a:r>
              <a:rPr sz="2000" dirty="0">
                <a:latin typeface="Arial"/>
                <a:cs typeface="Arial"/>
              </a:rPr>
              <a:t>width)</a:t>
            </a:r>
          </a:p>
          <a:p>
            <a:pPr marL="812797" lvl="1" indent="-342898">
              <a:buChar char="•"/>
              <a:tabLst>
                <a:tab pos="812162" algn="l"/>
                <a:tab pos="812797" algn="l"/>
              </a:tabLst>
            </a:pPr>
            <a:r>
              <a:rPr sz="2000" dirty="0">
                <a:latin typeface="Arial"/>
                <a:cs typeface="Arial"/>
              </a:rPr>
              <a:t>Assume</a:t>
            </a:r>
            <a:r>
              <a:rPr sz="2000" spc="-35" dirty="0">
                <a:latin typeface="Arial"/>
                <a:cs typeface="Arial"/>
              </a:rPr>
              <a:t> </a:t>
            </a:r>
            <a:r>
              <a:rPr sz="2000" dirty="0">
                <a:latin typeface="Arial"/>
                <a:cs typeface="Arial"/>
              </a:rPr>
              <a:t>pipe</a:t>
            </a:r>
            <a:r>
              <a:rPr sz="2000" spc="-20" dirty="0">
                <a:latin typeface="Arial"/>
                <a:cs typeface="Arial"/>
              </a:rPr>
              <a:t> </a:t>
            </a:r>
            <a:r>
              <a:rPr sz="2000" dirty="0">
                <a:latin typeface="Arial"/>
                <a:cs typeface="Arial"/>
              </a:rPr>
              <a:t>size</a:t>
            </a:r>
            <a:r>
              <a:rPr sz="2000" spc="-2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2</a:t>
            </a:r>
            <a:r>
              <a:rPr sz="2000" spc="-10"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4-in</a:t>
            </a:r>
            <a:r>
              <a:rPr sz="2000" spc="-15" dirty="0">
                <a:latin typeface="Arial"/>
                <a:cs typeface="Arial"/>
              </a:rPr>
              <a:t> </a:t>
            </a:r>
            <a:r>
              <a:rPr sz="2000" dirty="0">
                <a:latin typeface="Arial"/>
                <a:cs typeface="Arial"/>
              </a:rPr>
              <a:t>(up</a:t>
            </a:r>
            <a:r>
              <a:rPr sz="2000" spc="-20"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2</a:t>
            </a:r>
            <a:r>
              <a:rPr sz="2000" spc="-5" dirty="0">
                <a:latin typeface="Arial"/>
                <a:cs typeface="Arial"/>
              </a:rPr>
              <a:t> </a:t>
            </a:r>
            <a:r>
              <a:rPr sz="2000" dirty="0">
                <a:latin typeface="Arial"/>
                <a:cs typeface="Arial"/>
              </a:rPr>
              <a:t>pipes)</a:t>
            </a:r>
            <a:endParaRPr lang="en-US" sz="2000" dirty="0">
              <a:latin typeface="Arial"/>
              <a:cs typeface="Arial"/>
            </a:endParaRPr>
          </a:p>
          <a:p>
            <a:pPr marL="355597" indent="-342898">
              <a:buChar char="•"/>
              <a:tabLst>
                <a:tab pos="812162" algn="l"/>
                <a:tab pos="812797" algn="l"/>
              </a:tabLst>
            </a:pPr>
            <a:r>
              <a:rPr lang="en-US" sz="2000" b="1" dirty="0">
                <a:latin typeface="Arial"/>
                <a:cs typeface="Arial"/>
              </a:rPr>
              <a:t>Concerns</a:t>
            </a:r>
          </a:p>
          <a:p>
            <a:pPr marL="812799" lvl="1" indent="-342898">
              <a:spcBef>
                <a:spcPts val="100"/>
              </a:spcBef>
              <a:buChar char="•"/>
              <a:tabLst>
                <a:tab pos="354963" algn="l"/>
                <a:tab pos="355599" algn="l"/>
              </a:tabLst>
            </a:pPr>
            <a:r>
              <a:rPr lang="en-US" sz="2000" dirty="0">
                <a:cs typeface="Arial"/>
              </a:rPr>
              <a:t>Structural</a:t>
            </a:r>
            <a:r>
              <a:rPr lang="en-US" sz="2000" spc="-55" dirty="0">
                <a:cs typeface="Arial"/>
              </a:rPr>
              <a:t> </a:t>
            </a:r>
            <a:r>
              <a:rPr lang="en-US" sz="2000" dirty="0">
                <a:cs typeface="Arial"/>
              </a:rPr>
              <a:t>–</a:t>
            </a:r>
            <a:r>
              <a:rPr lang="en-US" sz="2000" spc="-15" dirty="0">
                <a:cs typeface="Arial"/>
              </a:rPr>
              <a:t> </a:t>
            </a:r>
            <a:r>
              <a:rPr lang="en-US" sz="2000" dirty="0">
                <a:cs typeface="Arial"/>
              </a:rPr>
              <a:t>Don’t</a:t>
            </a:r>
            <a:r>
              <a:rPr lang="en-US" sz="2000" spc="-30" dirty="0">
                <a:cs typeface="Arial"/>
              </a:rPr>
              <a:t> </a:t>
            </a:r>
            <a:r>
              <a:rPr lang="en-US" sz="2000" dirty="0">
                <a:cs typeface="Arial"/>
              </a:rPr>
              <a:t>want</a:t>
            </a:r>
            <a:r>
              <a:rPr lang="en-US" sz="2000" spc="-35" dirty="0">
                <a:cs typeface="Arial"/>
              </a:rPr>
              <a:t> </a:t>
            </a:r>
            <a:r>
              <a:rPr lang="en-US" sz="2000" spc="-5" dirty="0">
                <a:cs typeface="Arial"/>
              </a:rPr>
              <a:t>to</a:t>
            </a:r>
            <a:r>
              <a:rPr lang="en-US" sz="2000" spc="-15" dirty="0">
                <a:cs typeface="Arial"/>
              </a:rPr>
              <a:t> </a:t>
            </a:r>
            <a:r>
              <a:rPr lang="en-US" sz="2000" dirty="0">
                <a:cs typeface="Arial"/>
              </a:rPr>
              <a:t>impact</a:t>
            </a:r>
            <a:r>
              <a:rPr lang="en-US" sz="2000" spc="-40" dirty="0">
                <a:cs typeface="Arial"/>
              </a:rPr>
              <a:t> </a:t>
            </a:r>
            <a:r>
              <a:rPr lang="en-US" sz="2000" dirty="0">
                <a:cs typeface="Arial"/>
              </a:rPr>
              <a:t>rebar</a:t>
            </a:r>
          </a:p>
          <a:p>
            <a:pPr marL="812799" lvl="1" indent="-342898">
              <a:buChar char="•"/>
              <a:tabLst>
                <a:tab pos="354963" algn="l"/>
                <a:tab pos="355599" algn="l"/>
              </a:tabLst>
            </a:pPr>
            <a:r>
              <a:rPr lang="en-US" sz="2000" dirty="0">
                <a:cs typeface="Arial"/>
              </a:rPr>
              <a:t>Debris/clogging</a:t>
            </a:r>
            <a:r>
              <a:rPr lang="en-US" sz="2000" spc="-55" dirty="0">
                <a:cs typeface="Arial"/>
              </a:rPr>
              <a:t> </a:t>
            </a:r>
            <a:r>
              <a:rPr lang="en-US" sz="2000" dirty="0">
                <a:cs typeface="Arial"/>
              </a:rPr>
              <a:t>of</a:t>
            </a:r>
            <a:r>
              <a:rPr lang="en-US" sz="2000" spc="-40" dirty="0">
                <a:cs typeface="Arial"/>
              </a:rPr>
              <a:t> </a:t>
            </a:r>
            <a:r>
              <a:rPr lang="en-US" sz="2000" dirty="0">
                <a:cs typeface="Arial"/>
              </a:rPr>
              <a:t>passive</a:t>
            </a:r>
            <a:r>
              <a:rPr lang="en-US" sz="2000" spc="-25" dirty="0">
                <a:cs typeface="Arial"/>
              </a:rPr>
              <a:t> </a:t>
            </a:r>
            <a:r>
              <a:rPr lang="en-US" sz="2000" dirty="0">
                <a:cs typeface="Arial"/>
              </a:rPr>
              <a:t>screen</a:t>
            </a:r>
          </a:p>
          <a:p>
            <a:pPr marL="812799" lvl="1" indent="-342898">
              <a:buChar char="•"/>
              <a:tabLst>
                <a:tab pos="354963" algn="l"/>
                <a:tab pos="355599" algn="l"/>
              </a:tabLst>
            </a:pPr>
            <a:r>
              <a:rPr lang="en-US" sz="2000" dirty="0">
                <a:cs typeface="Arial"/>
              </a:rPr>
              <a:t>New</a:t>
            </a:r>
            <a:r>
              <a:rPr lang="en-US" sz="2000" spc="-35" dirty="0">
                <a:cs typeface="Arial"/>
              </a:rPr>
              <a:t> </a:t>
            </a:r>
            <a:r>
              <a:rPr lang="en-US" sz="2000" dirty="0">
                <a:cs typeface="Arial"/>
              </a:rPr>
              <a:t>structure</a:t>
            </a:r>
            <a:r>
              <a:rPr lang="en-US" sz="2000" spc="-55" dirty="0">
                <a:cs typeface="Arial"/>
              </a:rPr>
              <a:t> </a:t>
            </a:r>
            <a:r>
              <a:rPr lang="en-US" sz="2000" spc="-5" dirty="0">
                <a:cs typeface="Arial"/>
              </a:rPr>
              <a:t>in</a:t>
            </a:r>
            <a:r>
              <a:rPr lang="en-US" sz="2000" spc="-25" dirty="0">
                <a:cs typeface="Arial"/>
              </a:rPr>
              <a:t> </a:t>
            </a:r>
            <a:r>
              <a:rPr lang="en-US" sz="2000" dirty="0">
                <a:cs typeface="Arial"/>
              </a:rPr>
              <a:t>fishway</a:t>
            </a:r>
          </a:p>
        </p:txBody>
      </p:sp>
    </p:spTree>
    <p:extLst>
      <p:ext uri="{BB962C8B-B14F-4D97-AF65-F5344CB8AC3E}">
        <p14:creationId xmlns:p14="http://schemas.microsoft.com/office/powerpoint/2010/main" val="209920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71DF-17DA-47C6-954C-22ECE71413FE}"/>
              </a:ext>
            </a:extLst>
          </p:cNvPr>
          <p:cNvSpPr>
            <a:spLocks noGrp="1"/>
          </p:cNvSpPr>
          <p:nvPr>
            <p:ph type="title"/>
          </p:nvPr>
        </p:nvSpPr>
        <p:spPr/>
        <p:txBody>
          <a:bodyPr/>
          <a:lstStyle/>
          <a:p>
            <a:r>
              <a:rPr lang="en-US" sz="2800" spc="-40" dirty="0"/>
              <a:t>ALTERNATIVE</a:t>
            </a:r>
            <a:r>
              <a:rPr lang="en-US" sz="2800" spc="20" dirty="0"/>
              <a:t> </a:t>
            </a:r>
            <a:r>
              <a:rPr lang="en-US" sz="2800" spc="-5" dirty="0"/>
              <a:t>2</a:t>
            </a:r>
            <a:endParaRPr lang="en-US" sz="2800" dirty="0"/>
          </a:p>
        </p:txBody>
      </p:sp>
      <p:grpSp>
        <p:nvGrpSpPr>
          <p:cNvPr id="43" name="object 2">
            <a:extLst>
              <a:ext uri="{FF2B5EF4-FFF2-40B4-BE49-F238E27FC236}">
                <a16:creationId xmlns:a16="http://schemas.microsoft.com/office/drawing/2014/main" id="{814E8E63-B7BD-4559-BE26-3EF9027D9232}"/>
              </a:ext>
            </a:extLst>
          </p:cNvPr>
          <p:cNvGrpSpPr/>
          <p:nvPr/>
        </p:nvGrpSpPr>
        <p:grpSpPr>
          <a:xfrm>
            <a:off x="870729" y="670289"/>
            <a:ext cx="11091653" cy="6066171"/>
            <a:chOff x="245363" y="166115"/>
            <a:chExt cx="11717020" cy="6570345"/>
          </a:xfrm>
        </p:grpSpPr>
        <p:pic>
          <p:nvPicPr>
            <p:cNvPr id="44" name="object 3">
              <a:extLst>
                <a:ext uri="{FF2B5EF4-FFF2-40B4-BE49-F238E27FC236}">
                  <a16:creationId xmlns:a16="http://schemas.microsoft.com/office/drawing/2014/main" id="{A5C477B9-C3E9-4565-A93F-757B8B1615A4}"/>
                </a:ext>
              </a:extLst>
            </p:cNvPr>
            <p:cNvPicPr/>
            <p:nvPr/>
          </p:nvPicPr>
          <p:blipFill>
            <a:blip r:embed="rId2" cstate="print"/>
            <a:stretch>
              <a:fillRect/>
            </a:stretch>
          </p:blipFill>
          <p:spPr>
            <a:xfrm>
              <a:off x="3486912" y="321564"/>
              <a:ext cx="5116067" cy="6356603"/>
            </a:xfrm>
            <a:prstGeom prst="rect">
              <a:avLst/>
            </a:prstGeom>
          </p:spPr>
        </p:pic>
        <p:sp>
          <p:nvSpPr>
            <p:cNvPr id="45" name="object 4">
              <a:extLst>
                <a:ext uri="{FF2B5EF4-FFF2-40B4-BE49-F238E27FC236}">
                  <a16:creationId xmlns:a16="http://schemas.microsoft.com/office/drawing/2014/main" id="{84530D40-C65F-45E4-BB53-39CDAD13B161}"/>
                </a:ext>
              </a:extLst>
            </p:cNvPr>
            <p:cNvSpPr/>
            <p:nvPr/>
          </p:nvSpPr>
          <p:spPr>
            <a:xfrm>
              <a:off x="3477006" y="311657"/>
              <a:ext cx="5135880" cy="6376670"/>
            </a:xfrm>
            <a:custGeom>
              <a:avLst/>
              <a:gdLst/>
              <a:ahLst/>
              <a:cxnLst/>
              <a:rect l="l" t="t" r="r" b="b"/>
              <a:pathLst>
                <a:path w="5135880" h="6376670">
                  <a:moveTo>
                    <a:pt x="0" y="0"/>
                  </a:moveTo>
                  <a:lnTo>
                    <a:pt x="5135880" y="0"/>
                  </a:lnTo>
                  <a:lnTo>
                    <a:pt x="5135880" y="6376416"/>
                  </a:lnTo>
                  <a:lnTo>
                    <a:pt x="0" y="6376416"/>
                  </a:lnTo>
                  <a:lnTo>
                    <a:pt x="0" y="0"/>
                  </a:lnTo>
                  <a:close/>
                </a:path>
              </a:pathLst>
            </a:custGeom>
            <a:ln w="19812">
              <a:solidFill>
                <a:srgbClr val="FF0000"/>
              </a:solidFill>
            </a:ln>
          </p:spPr>
          <p:txBody>
            <a:bodyPr wrap="square" lIns="0" tIns="0" rIns="0" bIns="0" rtlCol="0"/>
            <a:lstStyle/>
            <a:p>
              <a:endParaRPr/>
            </a:p>
          </p:txBody>
        </p:sp>
        <p:pic>
          <p:nvPicPr>
            <p:cNvPr id="46" name="object 5">
              <a:extLst>
                <a:ext uri="{FF2B5EF4-FFF2-40B4-BE49-F238E27FC236}">
                  <a16:creationId xmlns:a16="http://schemas.microsoft.com/office/drawing/2014/main" id="{65F0D920-1946-4827-81D8-EC0D3BFCBE63}"/>
                </a:ext>
              </a:extLst>
            </p:cNvPr>
            <p:cNvPicPr/>
            <p:nvPr/>
          </p:nvPicPr>
          <p:blipFill>
            <a:blip r:embed="rId3" cstate="print"/>
            <a:stretch>
              <a:fillRect/>
            </a:stretch>
          </p:blipFill>
          <p:spPr>
            <a:xfrm>
              <a:off x="259079" y="2683764"/>
              <a:ext cx="2996183" cy="3994403"/>
            </a:xfrm>
            <a:prstGeom prst="rect">
              <a:avLst/>
            </a:prstGeom>
          </p:spPr>
        </p:pic>
        <p:sp>
          <p:nvSpPr>
            <p:cNvPr id="49" name="object 6">
              <a:extLst>
                <a:ext uri="{FF2B5EF4-FFF2-40B4-BE49-F238E27FC236}">
                  <a16:creationId xmlns:a16="http://schemas.microsoft.com/office/drawing/2014/main" id="{0C49569C-1954-4C4F-A47B-DB5606C42CD8}"/>
                </a:ext>
              </a:extLst>
            </p:cNvPr>
            <p:cNvSpPr/>
            <p:nvPr/>
          </p:nvSpPr>
          <p:spPr>
            <a:xfrm>
              <a:off x="254507" y="2679192"/>
              <a:ext cx="3005455" cy="4003675"/>
            </a:xfrm>
            <a:custGeom>
              <a:avLst/>
              <a:gdLst/>
              <a:ahLst/>
              <a:cxnLst/>
              <a:rect l="l" t="t" r="r" b="b"/>
              <a:pathLst>
                <a:path w="3005454" h="4003675">
                  <a:moveTo>
                    <a:pt x="0" y="0"/>
                  </a:moveTo>
                  <a:lnTo>
                    <a:pt x="3005328" y="0"/>
                  </a:lnTo>
                  <a:lnTo>
                    <a:pt x="3005328" y="4003548"/>
                  </a:lnTo>
                  <a:lnTo>
                    <a:pt x="0" y="4003548"/>
                  </a:lnTo>
                  <a:lnTo>
                    <a:pt x="0" y="0"/>
                  </a:lnTo>
                  <a:close/>
                </a:path>
              </a:pathLst>
            </a:custGeom>
            <a:ln w="9144">
              <a:solidFill>
                <a:srgbClr val="000000"/>
              </a:solidFill>
            </a:ln>
          </p:spPr>
          <p:txBody>
            <a:bodyPr wrap="square" lIns="0" tIns="0" rIns="0" bIns="0" rtlCol="0"/>
            <a:lstStyle/>
            <a:p>
              <a:endParaRPr/>
            </a:p>
          </p:txBody>
        </p:sp>
      </p:grpSp>
      <p:sp>
        <p:nvSpPr>
          <p:cNvPr id="51" name="object 8">
            <a:extLst>
              <a:ext uri="{FF2B5EF4-FFF2-40B4-BE49-F238E27FC236}">
                <a16:creationId xmlns:a16="http://schemas.microsoft.com/office/drawing/2014/main" id="{E5CBE1FF-ECF7-457C-8BBF-6C92D1EE5957}"/>
              </a:ext>
            </a:extLst>
          </p:cNvPr>
          <p:cNvSpPr txBox="1"/>
          <p:nvPr/>
        </p:nvSpPr>
        <p:spPr>
          <a:xfrm>
            <a:off x="8997116" y="1474667"/>
            <a:ext cx="2870200" cy="4335161"/>
          </a:xfrm>
          <a:prstGeom prst="rect">
            <a:avLst/>
          </a:prstGeom>
        </p:spPr>
        <p:txBody>
          <a:bodyPr vert="horz" wrap="square" lIns="0" tIns="13335" rIns="0" bIns="0" rtlCol="0">
            <a:spAutoFit/>
          </a:bodyPr>
          <a:lstStyle/>
          <a:p>
            <a:pPr marL="299084" marR="64769" indent="-287019">
              <a:spcBef>
                <a:spcPts val="105"/>
              </a:spcBef>
              <a:buChar char="•"/>
              <a:tabLst>
                <a:tab pos="299084" algn="l"/>
                <a:tab pos="299719" algn="l"/>
              </a:tabLst>
            </a:pPr>
            <a:r>
              <a:rPr sz="2000" dirty="0">
                <a:latin typeface="Arial"/>
                <a:cs typeface="Arial"/>
              </a:rPr>
              <a:t>Add</a:t>
            </a:r>
            <a:r>
              <a:rPr sz="2000" spc="-20"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second</a:t>
            </a:r>
            <a:r>
              <a:rPr sz="2000" spc="-45" dirty="0">
                <a:latin typeface="Arial"/>
                <a:cs typeface="Arial"/>
              </a:rPr>
              <a:t> </a:t>
            </a:r>
            <a:r>
              <a:rPr sz="2000" spc="-5" dirty="0">
                <a:latin typeface="Arial"/>
                <a:cs typeface="Arial"/>
              </a:rPr>
              <a:t>valve</a:t>
            </a:r>
            <a:r>
              <a:rPr sz="2000" spc="-20" dirty="0">
                <a:latin typeface="Arial"/>
                <a:cs typeface="Arial"/>
              </a:rPr>
              <a:t> </a:t>
            </a:r>
            <a:r>
              <a:rPr sz="2000" spc="-5" dirty="0">
                <a:latin typeface="Arial"/>
                <a:cs typeface="Arial"/>
              </a:rPr>
              <a:t>to </a:t>
            </a:r>
            <a:r>
              <a:rPr sz="2000" spc="-540" dirty="0">
                <a:latin typeface="Arial"/>
                <a:cs typeface="Arial"/>
              </a:rPr>
              <a:t> </a:t>
            </a:r>
            <a:r>
              <a:rPr sz="2000" spc="-5" dirty="0">
                <a:latin typeface="Arial"/>
                <a:cs typeface="Arial"/>
              </a:rPr>
              <a:t>existing </a:t>
            </a:r>
            <a:r>
              <a:rPr sz="2000" dirty="0">
                <a:latin typeface="Arial"/>
                <a:cs typeface="Arial"/>
              </a:rPr>
              <a:t>12-in fishway </a:t>
            </a:r>
            <a:r>
              <a:rPr sz="2000" spc="5" dirty="0">
                <a:latin typeface="Arial"/>
                <a:cs typeface="Arial"/>
              </a:rPr>
              <a:t> </a:t>
            </a:r>
            <a:r>
              <a:rPr sz="2000" dirty="0">
                <a:latin typeface="Arial"/>
                <a:cs typeface="Arial"/>
              </a:rPr>
              <a:t>drain pipe (near count </a:t>
            </a:r>
            <a:r>
              <a:rPr sz="2000" spc="-545" dirty="0">
                <a:latin typeface="Arial"/>
                <a:cs typeface="Arial"/>
              </a:rPr>
              <a:t> </a:t>
            </a:r>
            <a:r>
              <a:rPr sz="2000" spc="-5" dirty="0">
                <a:latin typeface="Arial"/>
                <a:cs typeface="Arial"/>
              </a:rPr>
              <a:t>station)</a:t>
            </a:r>
            <a:endParaRPr sz="2000" dirty="0">
              <a:latin typeface="Arial"/>
              <a:cs typeface="Arial"/>
            </a:endParaRPr>
          </a:p>
          <a:p>
            <a:pPr marL="299084" marR="5080" indent="-287019">
              <a:buChar char="•"/>
              <a:tabLst>
                <a:tab pos="299084" algn="l"/>
                <a:tab pos="299719" algn="l"/>
              </a:tabLst>
            </a:pPr>
            <a:r>
              <a:rPr sz="2000" dirty="0">
                <a:latin typeface="Arial"/>
                <a:cs typeface="Arial"/>
              </a:rPr>
              <a:t>Run</a:t>
            </a:r>
            <a:r>
              <a:rPr sz="2000" spc="-30" dirty="0">
                <a:latin typeface="Arial"/>
                <a:cs typeface="Arial"/>
              </a:rPr>
              <a:t> </a:t>
            </a:r>
            <a:r>
              <a:rPr sz="2000" spc="-5" dirty="0">
                <a:latin typeface="Arial"/>
                <a:cs typeface="Arial"/>
              </a:rPr>
              <a:t>PVC </a:t>
            </a:r>
            <a:r>
              <a:rPr sz="2000" dirty="0">
                <a:latin typeface="Arial"/>
                <a:cs typeface="Arial"/>
              </a:rPr>
              <a:t>pipe</a:t>
            </a:r>
            <a:r>
              <a:rPr sz="2000" spc="-30" dirty="0">
                <a:latin typeface="Arial"/>
                <a:cs typeface="Arial"/>
              </a:rPr>
              <a:t> </a:t>
            </a:r>
            <a:r>
              <a:rPr sz="2000" spc="-5" dirty="0">
                <a:latin typeface="Arial"/>
                <a:cs typeface="Arial"/>
              </a:rPr>
              <a:t>with</a:t>
            </a:r>
            <a:r>
              <a:rPr sz="2000" spc="-20" dirty="0">
                <a:latin typeface="Arial"/>
                <a:cs typeface="Arial"/>
              </a:rPr>
              <a:t> </a:t>
            </a:r>
            <a:r>
              <a:rPr sz="2000" spc="5" dirty="0">
                <a:latin typeface="Arial"/>
                <a:cs typeface="Arial"/>
              </a:rPr>
              <a:t>UV </a:t>
            </a:r>
            <a:r>
              <a:rPr sz="2000" spc="-540" dirty="0">
                <a:latin typeface="Arial"/>
                <a:cs typeface="Arial"/>
              </a:rPr>
              <a:t> </a:t>
            </a:r>
            <a:r>
              <a:rPr sz="2000" spc="-5" dirty="0">
                <a:latin typeface="Arial"/>
                <a:cs typeface="Arial"/>
              </a:rPr>
              <a:t>protective </a:t>
            </a:r>
            <a:r>
              <a:rPr sz="2000" dirty="0">
                <a:latin typeface="Arial"/>
                <a:cs typeface="Arial"/>
              </a:rPr>
              <a:t>coating </a:t>
            </a:r>
            <a:r>
              <a:rPr sz="2000" spc="-5" dirty="0">
                <a:latin typeface="Arial"/>
                <a:cs typeface="Arial"/>
              </a:rPr>
              <a:t>to </a:t>
            </a:r>
            <a:r>
              <a:rPr sz="2000" dirty="0">
                <a:latin typeface="Arial"/>
                <a:cs typeface="Arial"/>
              </a:rPr>
              <a:t> </a:t>
            </a:r>
            <a:r>
              <a:rPr sz="2000" spc="-5" dirty="0">
                <a:latin typeface="Arial"/>
                <a:cs typeface="Arial"/>
              </a:rPr>
              <a:t>LPS</a:t>
            </a:r>
            <a:endParaRPr sz="2000" dirty="0">
              <a:latin typeface="Arial"/>
              <a:cs typeface="Arial"/>
            </a:endParaRPr>
          </a:p>
          <a:p>
            <a:pPr marL="299084" indent="-287019">
              <a:buFont typeface="Arial"/>
              <a:buChar char="•"/>
              <a:tabLst>
                <a:tab pos="299084" algn="l"/>
                <a:tab pos="299719" algn="l"/>
              </a:tabLst>
            </a:pPr>
            <a:r>
              <a:rPr sz="2000" b="1" dirty="0">
                <a:latin typeface="Arial"/>
                <a:cs typeface="Arial"/>
              </a:rPr>
              <a:t>Concerns</a:t>
            </a:r>
            <a:endParaRPr sz="2000" dirty="0">
              <a:latin typeface="Arial"/>
              <a:cs typeface="Arial"/>
            </a:endParaRPr>
          </a:p>
          <a:p>
            <a:pPr marL="756282" marR="185420" lvl="1" indent="-287019">
              <a:buChar char="•"/>
              <a:tabLst>
                <a:tab pos="756282" algn="l"/>
                <a:tab pos="756917" algn="l"/>
              </a:tabLst>
            </a:pPr>
            <a:r>
              <a:rPr sz="2000" spc="-5" dirty="0">
                <a:latin typeface="Arial"/>
                <a:cs typeface="Arial"/>
              </a:rPr>
              <a:t>Inlet to </a:t>
            </a:r>
            <a:r>
              <a:rPr sz="2000" dirty="0">
                <a:latin typeface="Arial"/>
                <a:cs typeface="Arial"/>
              </a:rPr>
              <a:t>drain </a:t>
            </a:r>
            <a:r>
              <a:rPr sz="2000" spc="-5" dirty="0">
                <a:latin typeface="Arial"/>
                <a:cs typeface="Arial"/>
              </a:rPr>
              <a:t>is </a:t>
            </a:r>
            <a:r>
              <a:rPr sz="2000" dirty="0">
                <a:latin typeface="Arial"/>
                <a:cs typeface="Arial"/>
              </a:rPr>
              <a:t> only</a:t>
            </a:r>
            <a:r>
              <a:rPr sz="2000" spc="-45" dirty="0">
                <a:latin typeface="Arial"/>
                <a:cs typeface="Arial"/>
              </a:rPr>
              <a:t> </a:t>
            </a:r>
            <a:r>
              <a:rPr sz="2000" dirty="0">
                <a:latin typeface="Arial"/>
                <a:cs typeface="Arial"/>
              </a:rPr>
              <a:t>screened</a:t>
            </a:r>
            <a:r>
              <a:rPr sz="2000" spc="-85" dirty="0">
                <a:latin typeface="Arial"/>
                <a:cs typeface="Arial"/>
              </a:rPr>
              <a:t> </a:t>
            </a:r>
            <a:r>
              <a:rPr sz="2000" dirty="0">
                <a:latin typeface="Arial"/>
                <a:cs typeface="Arial"/>
              </a:rPr>
              <a:t>by</a:t>
            </a:r>
          </a:p>
          <a:p>
            <a:pPr marL="756282" marR="458468"/>
            <a:r>
              <a:rPr sz="2000" dirty="0">
                <a:latin typeface="Arial"/>
                <a:cs typeface="Arial"/>
              </a:rPr>
              <a:t>¾</a:t>
            </a:r>
            <a:r>
              <a:rPr sz="2000" spc="-65" dirty="0">
                <a:latin typeface="Arial"/>
                <a:cs typeface="Arial"/>
              </a:rPr>
              <a:t> </a:t>
            </a:r>
            <a:r>
              <a:rPr sz="2000" dirty="0">
                <a:latin typeface="Arial"/>
                <a:cs typeface="Arial"/>
              </a:rPr>
              <a:t>inch</a:t>
            </a:r>
            <a:r>
              <a:rPr sz="2000" spc="-55" dirty="0">
                <a:latin typeface="Arial"/>
                <a:cs typeface="Arial"/>
              </a:rPr>
              <a:t> </a:t>
            </a:r>
            <a:r>
              <a:rPr sz="2000" spc="-5" dirty="0">
                <a:latin typeface="Arial"/>
                <a:cs typeface="Arial"/>
              </a:rPr>
              <a:t>diffuser </a:t>
            </a:r>
            <a:r>
              <a:rPr sz="2000" spc="-545" dirty="0">
                <a:latin typeface="Arial"/>
                <a:cs typeface="Arial"/>
              </a:rPr>
              <a:t> </a:t>
            </a:r>
            <a:r>
              <a:rPr sz="2000" spc="-5" dirty="0">
                <a:latin typeface="Arial"/>
                <a:cs typeface="Arial"/>
              </a:rPr>
              <a:t>grating</a:t>
            </a:r>
            <a:endParaRPr sz="2000" dirty="0">
              <a:latin typeface="Arial"/>
              <a:cs typeface="Arial"/>
            </a:endParaRPr>
          </a:p>
          <a:p>
            <a:pPr marL="756282" marR="87630" lvl="1" indent="-287019">
              <a:lnSpc>
                <a:spcPts val="2400"/>
              </a:lnSpc>
              <a:spcBef>
                <a:spcPts val="75"/>
              </a:spcBef>
              <a:buChar char="•"/>
              <a:tabLst>
                <a:tab pos="756282" algn="l"/>
                <a:tab pos="756917" algn="l"/>
              </a:tabLst>
            </a:pPr>
            <a:r>
              <a:rPr sz="2000" spc="-5" dirty="0">
                <a:latin typeface="Arial"/>
                <a:cs typeface="Arial"/>
              </a:rPr>
              <a:t>Potential</a:t>
            </a:r>
            <a:r>
              <a:rPr sz="2000" spc="-30" dirty="0">
                <a:latin typeface="Arial"/>
                <a:cs typeface="Arial"/>
              </a:rPr>
              <a:t> </a:t>
            </a:r>
            <a:r>
              <a:rPr sz="2000" spc="-5" dirty="0">
                <a:latin typeface="Arial"/>
                <a:cs typeface="Arial"/>
              </a:rPr>
              <a:t>for</a:t>
            </a:r>
            <a:r>
              <a:rPr sz="2000" spc="-50" dirty="0">
                <a:latin typeface="Arial"/>
                <a:cs typeface="Arial"/>
              </a:rPr>
              <a:t> </a:t>
            </a:r>
            <a:r>
              <a:rPr sz="2000" dirty="0">
                <a:latin typeface="Arial"/>
                <a:cs typeface="Arial"/>
              </a:rPr>
              <a:t>small </a:t>
            </a:r>
            <a:r>
              <a:rPr sz="2000" spc="-540" dirty="0">
                <a:latin typeface="Arial"/>
                <a:cs typeface="Arial"/>
              </a:rPr>
              <a:t> </a:t>
            </a:r>
            <a:r>
              <a:rPr sz="2000" spc="-5" dirty="0">
                <a:latin typeface="Arial"/>
                <a:cs typeface="Arial"/>
              </a:rPr>
              <a:t>fish</a:t>
            </a:r>
            <a:r>
              <a:rPr sz="2000" spc="-35" dirty="0">
                <a:latin typeface="Arial"/>
                <a:cs typeface="Arial"/>
              </a:rPr>
              <a:t> </a:t>
            </a:r>
            <a:r>
              <a:rPr sz="2000" spc="-5" dirty="0">
                <a:latin typeface="Arial"/>
                <a:cs typeface="Arial"/>
              </a:rPr>
              <a:t>to</a:t>
            </a:r>
            <a:r>
              <a:rPr sz="2000" spc="-25" dirty="0">
                <a:latin typeface="Arial"/>
                <a:cs typeface="Arial"/>
              </a:rPr>
              <a:t> </a:t>
            </a:r>
            <a:r>
              <a:rPr sz="2000" dirty="0">
                <a:latin typeface="Arial"/>
                <a:cs typeface="Arial"/>
              </a:rPr>
              <a:t>enter</a:t>
            </a:r>
            <a:r>
              <a:rPr sz="2000" spc="-40" dirty="0">
                <a:latin typeface="Arial"/>
                <a:cs typeface="Arial"/>
              </a:rPr>
              <a:t> </a:t>
            </a:r>
            <a:r>
              <a:rPr sz="2000" dirty="0">
                <a:latin typeface="Arial"/>
                <a:cs typeface="Arial"/>
              </a:rPr>
              <a:t>drain</a:t>
            </a:r>
          </a:p>
        </p:txBody>
      </p:sp>
      <p:grpSp>
        <p:nvGrpSpPr>
          <p:cNvPr id="52" name="object 9">
            <a:extLst>
              <a:ext uri="{FF2B5EF4-FFF2-40B4-BE49-F238E27FC236}">
                <a16:creationId xmlns:a16="http://schemas.microsoft.com/office/drawing/2014/main" id="{FEC98B60-7CC3-44B4-ACC4-9FF9DB002857}"/>
              </a:ext>
            </a:extLst>
          </p:cNvPr>
          <p:cNvGrpSpPr/>
          <p:nvPr/>
        </p:nvGrpSpPr>
        <p:grpSpPr>
          <a:xfrm>
            <a:off x="656216" y="914400"/>
            <a:ext cx="4673017" cy="4477370"/>
            <a:chOff x="80772" y="208788"/>
            <a:chExt cx="4936490" cy="4849495"/>
          </a:xfrm>
        </p:grpSpPr>
        <p:pic>
          <p:nvPicPr>
            <p:cNvPr id="53" name="object 10">
              <a:extLst>
                <a:ext uri="{FF2B5EF4-FFF2-40B4-BE49-F238E27FC236}">
                  <a16:creationId xmlns:a16="http://schemas.microsoft.com/office/drawing/2014/main" id="{B31EDA3D-A61E-47F3-8702-2AB6B3A72E59}"/>
                </a:ext>
              </a:extLst>
            </p:cNvPr>
            <p:cNvPicPr/>
            <p:nvPr/>
          </p:nvPicPr>
          <p:blipFill>
            <a:blip r:embed="rId4" cstate="print"/>
            <a:stretch>
              <a:fillRect/>
            </a:stretch>
          </p:blipFill>
          <p:spPr>
            <a:xfrm>
              <a:off x="89916" y="217932"/>
              <a:ext cx="3165347" cy="2206750"/>
            </a:xfrm>
            <a:prstGeom prst="rect">
              <a:avLst/>
            </a:prstGeom>
          </p:spPr>
        </p:pic>
        <p:sp>
          <p:nvSpPr>
            <p:cNvPr id="54" name="object 11">
              <a:extLst>
                <a:ext uri="{FF2B5EF4-FFF2-40B4-BE49-F238E27FC236}">
                  <a16:creationId xmlns:a16="http://schemas.microsoft.com/office/drawing/2014/main" id="{40FA593D-BC5B-435A-A1DD-7639B5DE7D5E}"/>
                </a:ext>
              </a:extLst>
            </p:cNvPr>
            <p:cNvSpPr/>
            <p:nvPr/>
          </p:nvSpPr>
          <p:spPr>
            <a:xfrm>
              <a:off x="85344" y="213360"/>
              <a:ext cx="3175000" cy="2216150"/>
            </a:xfrm>
            <a:custGeom>
              <a:avLst/>
              <a:gdLst/>
              <a:ahLst/>
              <a:cxnLst/>
              <a:rect l="l" t="t" r="r" b="b"/>
              <a:pathLst>
                <a:path w="3175000" h="2216150">
                  <a:moveTo>
                    <a:pt x="0" y="0"/>
                  </a:moveTo>
                  <a:lnTo>
                    <a:pt x="3174492" y="0"/>
                  </a:lnTo>
                  <a:lnTo>
                    <a:pt x="3174492" y="2215896"/>
                  </a:lnTo>
                  <a:lnTo>
                    <a:pt x="0" y="2215896"/>
                  </a:lnTo>
                  <a:lnTo>
                    <a:pt x="0" y="0"/>
                  </a:lnTo>
                  <a:close/>
                </a:path>
              </a:pathLst>
            </a:custGeom>
            <a:ln w="9144">
              <a:solidFill>
                <a:srgbClr val="000000"/>
              </a:solidFill>
            </a:ln>
          </p:spPr>
          <p:txBody>
            <a:bodyPr wrap="square" lIns="0" tIns="0" rIns="0" bIns="0" rtlCol="0"/>
            <a:lstStyle/>
            <a:p>
              <a:endParaRPr/>
            </a:p>
          </p:txBody>
        </p:sp>
        <p:sp>
          <p:nvSpPr>
            <p:cNvPr id="55" name="object 12">
              <a:extLst>
                <a:ext uri="{FF2B5EF4-FFF2-40B4-BE49-F238E27FC236}">
                  <a16:creationId xmlns:a16="http://schemas.microsoft.com/office/drawing/2014/main" id="{5D5A02C1-24C9-4831-9F8A-64A30D63FAAC}"/>
                </a:ext>
              </a:extLst>
            </p:cNvPr>
            <p:cNvSpPr/>
            <p:nvPr/>
          </p:nvSpPr>
          <p:spPr>
            <a:xfrm>
              <a:off x="1058418" y="704850"/>
              <a:ext cx="520065" cy="722630"/>
            </a:xfrm>
            <a:custGeom>
              <a:avLst/>
              <a:gdLst/>
              <a:ahLst/>
              <a:cxnLst/>
              <a:rect l="l" t="t" r="r" b="b"/>
              <a:pathLst>
                <a:path w="520065" h="722630">
                  <a:moveTo>
                    <a:pt x="0" y="0"/>
                  </a:moveTo>
                  <a:lnTo>
                    <a:pt x="519684" y="0"/>
                  </a:lnTo>
                  <a:lnTo>
                    <a:pt x="519684" y="722376"/>
                  </a:lnTo>
                  <a:lnTo>
                    <a:pt x="0" y="722376"/>
                  </a:lnTo>
                  <a:lnTo>
                    <a:pt x="0" y="0"/>
                  </a:lnTo>
                  <a:close/>
                </a:path>
              </a:pathLst>
            </a:custGeom>
            <a:ln w="38100">
              <a:solidFill>
                <a:srgbClr val="FF0000"/>
              </a:solidFill>
            </a:ln>
          </p:spPr>
          <p:txBody>
            <a:bodyPr wrap="square" lIns="0" tIns="0" rIns="0" bIns="0" rtlCol="0"/>
            <a:lstStyle/>
            <a:p>
              <a:endParaRPr/>
            </a:p>
          </p:txBody>
        </p:sp>
        <p:sp>
          <p:nvSpPr>
            <p:cNvPr id="56" name="object 13">
              <a:extLst>
                <a:ext uri="{FF2B5EF4-FFF2-40B4-BE49-F238E27FC236}">
                  <a16:creationId xmlns:a16="http://schemas.microsoft.com/office/drawing/2014/main" id="{298934B1-B492-45BB-A273-1282D84E62E2}"/>
                </a:ext>
              </a:extLst>
            </p:cNvPr>
            <p:cNvSpPr/>
            <p:nvPr/>
          </p:nvSpPr>
          <p:spPr>
            <a:xfrm>
              <a:off x="3442193" y="4718428"/>
              <a:ext cx="1536700" cy="301625"/>
            </a:xfrm>
            <a:custGeom>
              <a:avLst/>
              <a:gdLst/>
              <a:ahLst/>
              <a:cxnLst/>
              <a:rect l="l" t="t" r="r" b="b"/>
              <a:pathLst>
                <a:path w="1536700" h="301625">
                  <a:moveTo>
                    <a:pt x="1536420" y="301586"/>
                  </a:moveTo>
                  <a:lnTo>
                    <a:pt x="0" y="0"/>
                  </a:lnTo>
                </a:path>
              </a:pathLst>
            </a:custGeom>
            <a:ln w="76200">
              <a:solidFill>
                <a:srgbClr val="FF0000"/>
              </a:solidFill>
            </a:ln>
          </p:spPr>
          <p:txBody>
            <a:bodyPr wrap="square" lIns="0" tIns="0" rIns="0" bIns="0" rtlCol="0"/>
            <a:lstStyle/>
            <a:p>
              <a:endParaRPr/>
            </a:p>
          </p:txBody>
        </p:sp>
        <p:sp>
          <p:nvSpPr>
            <p:cNvPr id="57" name="object 14">
              <a:extLst>
                <a:ext uri="{FF2B5EF4-FFF2-40B4-BE49-F238E27FC236}">
                  <a16:creationId xmlns:a16="http://schemas.microsoft.com/office/drawing/2014/main" id="{20B76858-F628-4ABE-B43F-3C2C37561B15}"/>
                </a:ext>
              </a:extLst>
            </p:cNvPr>
            <p:cNvSpPr/>
            <p:nvPr/>
          </p:nvSpPr>
          <p:spPr>
            <a:xfrm>
              <a:off x="3255261" y="4613609"/>
              <a:ext cx="246379" cy="224790"/>
            </a:xfrm>
            <a:custGeom>
              <a:avLst/>
              <a:gdLst/>
              <a:ahLst/>
              <a:cxnLst/>
              <a:rect l="l" t="t" r="r" b="b"/>
              <a:pathLst>
                <a:path w="246379" h="224789">
                  <a:moveTo>
                    <a:pt x="246341" y="0"/>
                  </a:moveTo>
                  <a:lnTo>
                    <a:pt x="0" y="68122"/>
                  </a:lnTo>
                  <a:lnTo>
                    <a:pt x="202298" y="224320"/>
                  </a:lnTo>
                  <a:lnTo>
                    <a:pt x="246341" y="0"/>
                  </a:lnTo>
                  <a:close/>
                </a:path>
              </a:pathLst>
            </a:custGeom>
            <a:solidFill>
              <a:srgbClr val="FF0000"/>
            </a:solidFill>
          </p:spPr>
          <p:txBody>
            <a:bodyPr wrap="square" lIns="0" tIns="0" rIns="0" bIns="0" rtlCol="0"/>
            <a:lstStyle/>
            <a:p>
              <a:endParaRPr/>
            </a:p>
          </p:txBody>
        </p:sp>
        <p:sp>
          <p:nvSpPr>
            <p:cNvPr id="58" name="object 15">
              <a:extLst>
                <a:ext uri="{FF2B5EF4-FFF2-40B4-BE49-F238E27FC236}">
                  <a16:creationId xmlns:a16="http://schemas.microsoft.com/office/drawing/2014/main" id="{A8C5A1A8-A0BB-4529-AC7C-5910D346E004}"/>
                </a:ext>
              </a:extLst>
            </p:cNvPr>
            <p:cNvSpPr/>
            <p:nvPr/>
          </p:nvSpPr>
          <p:spPr>
            <a:xfrm>
              <a:off x="1577339" y="1065276"/>
              <a:ext cx="2984500" cy="971550"/>
            </a:xfrm>
            <a:custGeom>
              <a:avLst/>
              <a:gdLst/>
              <a:ahLst/>
              <a:cxnLst/>
              <a:rect l="l" t="t" r="r" b="b"/>
              <a:pathLst>
                <a:path w="2984500" h="971550">
                  <a:moveTo>
                    <a:pt x="0" y="0"/>
                  </a:moveTo>
                  <a:lnTo>
                    <a:pt x="2984195" y="971181"/>
                  </a:lnTo>
                </a:path>
              </a:pathLst>
            </a:custGeom>
            <a:ln w="57911">
              <a:solidFill>
                <a:srgbClr val="FF0000"/>
              </a:solidFill>
            </a:ln>
          </p:spPr>
          <p:txBody>
            <a:bodyPr wrap="square" lIns="0" tIns="0" rIns="0" bIns="0" rtlCol="0"/>
            <a:lstStyle/>
            <a:p>
              <a:endParaRPr/>
            </a:p>
          </p:txBody>
        </p:sp>
        <p:sp>
          <p:nvSpPr>
            <p:cNvPr id="59" name="object 16">
              <a:extLst>
                <a:ext uri="{FF2B5EF4-FFF2-40B4-BE49-F238E27FC236}">
                  <a16:creationId xmlns:a16="http://schemas.microsoft.com/office/drawing/2014/main" id="{71C9E79E-5A2D-476E-A615-C8D638FE24E5}"/>
                </a:ext>
              </a:extLst>
            </p:cNvPr>
            <p:cNvSpPr/>
            <p:nvPr/>
          </p:nvSpPr>
          <p:spPr>
            <a:xfrm>
              <a:off x="4507120" y="1944881"/>
              <a:ext cx="192405" cy="165735"/>
            </a:xfrm>
            <a:custGeom>
              <a:avLst/>
              <a:gdLst/>
              <a:ahLst/>
              <a:cxnLst/>
              <a:rect l="l" t="t" r="r" b="b"/>
              <a:pathLst>
                <a:path w="192404" h="165735">
                  <a:moveTo>
                    <a:pt x="53771" y="0"/>
                  </a:moveTo>
                  <a:lnTo>
                    <a:pt x="0" y="165201"/>
                  </a:lnTo>
                  <a:lnTo>
                    <a:pt x="192087" y="136372"/>
                  </a:lnTo>
                  <a:lnTo>
                    <a:pt x="53771" y="0"/>
                  </a:lnTo>
                  <a:close/>
                </a:path>
              </a:pathLst>
            </a:custGeom>
            <a:solidFill>
              <a:srgbClr val="FF0000"/>
            </a:solidFill>
          </p:spPr>
          <p:txBody>
            <a:bodyPr wrap="square" lIns="0" tIns="0" rIns="0" bIns="0" rtlCol="0"/>
            <a:lstStyle/>
            <a:p>
              <a:endParaRPr/>
            </a:p>
          </p:txBody>
        </p:sp>
      </p:grpSp>
    </p:spTree>
    <p:extLst>
      <p:ext uri="{BB962C8B-B14F-4D97-AF65-F5344CB8AC3E}">
        <p14:creationId xmlns:p14="http://schemas.microsoft.com/office/powerpoint/2010/main" val="3617749556"/>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49AD4CB50E594F953A461B8BAB27B5" ma:contentTypeVersion="3" ma:contentTypeDescription="Create a new document." ma:contentTypeScope="" ma:versionID="0bc7133a96692543442fb19de80e4687">
  <xsd:schema xmlns:xsd="http://www.w3.org/2001/XMLSchema" xmlns:xs="http://www.w3.org/2001/XMLSchema" xmlns:p="http://schemas.microsoft.com/office/2006/metadata/properties" xmlns:ns2="452d6419-4d0a-4c13-ad09-29367299d625" targetNamespace="http://schemas.microsoft.com/office/2006/metadata/properties" ma:root="true" ma:fieldsID="34c6f5eecafcf084b77d283099547ae5" ns2:_="">
    <xsd:import namespace="452d6419-4d0a-4c13-ad09-29367299d625"/>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d6419-4d0a-4c13-ad09-29367299d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purl.org/dc/elements/1.1/"/>
    <ds:schemaRef ds:uri="18f88ba2-4714-4ce4-8806-1d85d427829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6D1914CC-70B3-4B42-A71B-C580C5E63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d6419-4d0a-4c13-ad09-29367299d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10318</TotalTime>
  <Words>359</Words>
  <Application>Microsoft Office PowerPoint</Application>
  <PresentationFormat>Widescreen</PresentationFormat>
  <Paragraphs>44</Paragraphs>
  <Slides>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Content Templates</vt:lpstr>
      <vt:lpstr>Chart Color Templates</vt:lpstr>
      <vt:lpstr>LPS DEVELOPMENT &amp; IMPROVEMENTS PROJECT JOHN DAY NORTH FISH LADDER ENTRANCE LPS  Issue: Gravity water supply alternatives</vt:lpstr>
      <vt:lpstr>JOHN DAY DAM NORTH FISH LADDER ENTRANCE LPS</vt:lpstr>
      <vt:lpstr>Concept</vt:lpstr>
      <vt:lpstr>ALTERNATIVE 1 (Preferred)</vt:lpstr>
      <vt:lpstr>ALTERNATIVE 2</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Macdonald, Jacob B CIV USARMY CENWP (USA)</cp:lastModifiedBy>
  <cp:revision>354</cp:revision>
  <dcterms:created xsi:type="dcterms:W3CDTF">2017-02-20T05:10:01Z</dcterms:created>
  <dcterms:modified xsi:type="dcterms:W3CDTF">2021-06-09T22:18:44Z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0x010100CF49AD4CB50E594F953A461B8BAB27B5</vt:lpwstr>
  </property>
</Properties>
</file>